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1"/>
  </p:sldMasterIdLst>
  <p:notesMasterIdLst>
    <p:notesMasterId r:id="rId91"/>
  </p:notesMasterIdLst>
  <p:handoutMasterIdLst>
    <p:handoutMasterId r:id="rId92"/>
  </p:handoutMasterIdLst>
  <p:sldIdLst>
    <p:sldId id="562" r:id="rId2"/>
    <p:sldId id="712" r:id="rId3"/>
    <p:sldId id="838" r:id="rId4"/>
    <p:sldId id="695" r:id="rId5"/>
    <p:sldId id="790" r:id="rId6"/>
    <p:sldId id="847" r:id="rId7"/>
    <p:sldId id="848" r:id="rId8"/>
    <p:sldId id="692" r:id="rId9"/>
    <p:sldId id="693" r:id="rId10"/>
    <p:sldId id="849" r:id="rId11"/>
    <p:sldId id="850" r:id="rId12"/>
    <p:sldId id="851" r:id="rId13"/>
    <p:sldId id="798" r:id="rId14"/>
    <p:sldId id="732" r:id="rId15"/>
    <p:sldId id="710" r:id="rId16"/>
    <p:sldId id="839" r:id="rId17"/>
    <p:sldId id="753" r:id="rId18"/>
    <p:sldId id="840" r:id="rId19"/>
    <p:sldId id="714" r:id="rId20"/>
    <p:sldId id="715" r:id="rId21"/>
    <p:sldId id="716" r:id="rId22"/>
    <p:sldId id="717" r:id="rId23"/>
    <p:sldId id="718" r:id="rId24"/>
    <p:sldId id="719" r:id="rId25"/>
    <p:sldId id="720" r:id="rId26"/>
    <p:sldId id="721" r:id="rId27"/>
    <p:sldId id="722" r:id="rId28"/>
    <p:sldId id="809" r:id="rId29"/>
    <p:sldId id="810" r:id="rId30"/>
    <p:sldId id="811" r:id="rId31"/>
    <p:sldId id="812" r:id="rId32"/>
    <p:sldId id="799" r:id="rId33"/>
    <p:sldId id="841" r:id="rId34"/>
    <p:sldId id="788" r:id="rId35"/>
    <p:sldId id="813" r:id="rId36"/>
    <p:sldId id="814" r:id="rId37"/>
    <p:sldId id="784" r:id="rId38"/>
    <p:sldId id="785" r:id="rId39"/>
    <p:sldId id="786" r:id="rId40"/>
    <p:sldId id="815" r:id="rId41"/>
    <p:sldId id="816" r:id="rId42"/>
    <p:sldId id="819" r:id="rId43"/>
    <p:sldId id="787" r:id="rId44"/>
    <p:sldId id="817" r:id="rId45"/>
    <p:sldId id="842" r:id="rId46"/>
    <p:sldId id="763" r:id="rId47"/>
    <p:sldId id="764" r:id="rId48"/>
    <p:sldId id="765" r:id="rId49"/>
    <p:sldId id="766" r:id="rId50"/>
    <p:sldId id="767" r:id="rId51"/>
    <p:sldId id="768" r:id="rId52"/>
    <p:sldId id="844" r:id="rId53"/>
    <p:sldId id="843" r:id="rId54"/>
    <p:sldId id="792" r:id="rId55"/>
    <p:sldId id="793" r:id="rId56"/>
    <p:sldId id="794" r:id="rId57"/>
    <p:sldId id="795" r:id="rId58"/>
    <p:sldId id="796" r:id="rId59"/>
    <p:sldId id="681" r:id="rId60"/>
    <p:sldId id="801" r:id="rId61"/>
    <p:sldId id="806" r:id="rId62"/>
    <p:sldId id="807" r:id="rId63"/>
    <p:sldId id="808" r:id="rId64"/>
    <p:sldId id="818" r:id="rId65"/>
    <p:sldId id="782" r:id="rId66"/>
    <p:sldId id="820" r:id="rId67"/>
    <p:sldId id="737" r:id="rId68"/>
    <p:sldId id="738" r:id="rId69"/>
    <p:sldId id="739" r:id="rId70"/>
    <p:sldId id="821" r:id="rId71"/>
    <p:sldId id="740" r:id="rId72"/>
    <p:sldId id="741" r:id="rId73"/>
    <p:sldId id="822" r:id="rId74"/>
    <p:sldId id="823" r:id="rId75"/>
    <p:sldId id="824" r:id="rId76"/>
    <p:sldId id="825" r:id="rId77"/>
    <p:sldId id="826" r:id="rId78"/>
    <p:sldId id="743" r:id="rId79"/>
    <p:sldId id="827" r:id="rId80"/>
    <p:sldId id="828" r:id="rId81"/>
    <p:sldId id="829" r:id="rId82"/>
    <p:sldId id="830" r:id="rId83"/>
    <p:sldId id="832" r:id="rId84"/>
    <p:sldId id="834" r:id="rId85"/>
    <p:sldId id="837" r:id="rId86"/>
    <p:sldId id="751" r:id="rId87"/>
    <p:sldId id="845" r:id="rId88"/>
    <p:sldId id="852" r:id="rId89"/>
    <p:sldId id="846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/>
  <p:cmAuthor id="2" name="Microsoft Office User" initials="Office" lastIdx="1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icrosoft Office User" initials="Office [7]" lastIdx="1" clrIdx="7"/>
  <p:cmAuthor id="9" name="Microsoft Office User" initials="Office [8]" lastIdx="1" clrIdx="8"/>
  <p:cmAuthor id="10" name="Microsoft Office User" initials="Office [9]" lastIdx="1" clrIdx="9"/>
  <p:cmAuthor id="11" name="Microsoft Office User" initials="Office [10]" lastIdx="1" clrIdx="10"/>
  <p:cmAuthor id="12" name="Microsoft Office User" initials="Office [11]" lastIdx="1" clrIdx="11"/>
  <p:cmAuthor id="13" name="Microsoft Office User" initials="Office [12]" lastIdx="1" clrIdx="12"/>
  <p:cmAuthor id="14" name="Microsoft Office User" initials="Office [13]" lastIdx="1" clrIdx="13"/>
  <p:cmAuthor id="15" name="Microsoft Office User" initials="Office [14]" lastIdx="1" clrIdx="14"/>
  <p:cmAuthor id="16" name="Microsoft Office User" initials="Office [15]" lastIdx="1" clrIdx="15"/>
  <p:cmAuthor id="17" name="Microsoft Office User" initials="Office [16]" lastIdx="1" clrIdx="16"/>
  <p:cmAuthor id="18" name="Marina Marmora" initials="MM" lastIdx="1" clrIdx="1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AF8FA"/>
    <a:srgbClr val="F9F9FB"/>
    <a:srgbClr val="F79619"/>
    <a:srgbClr val="9ABB58"/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 autoAdjust="0"/>
    <p:restoredTop sz="83649" autoAdjust="0"/>
  </p:normalViewPr>
  <p:slideViewPr>
    <p:cSldViewPr snapToGrid="0" snapToObjects="1" showGuides="1">
      <p:cViewPr varScale="1">
        <p:scale>
          <a:sx n="56" d="100"/>
          <a:sy n="56" d="100"/>
        </p:scale>
        <p:origin x="11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2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88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them that this is exactly the same as in FCN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</a:t>
            </a:r>
            <a:r>
              <a:rPr lang="en-US" baseline="0" dirty="0" err="1"/>
              <a:t>backprop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need a figure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0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47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3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5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28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9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38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7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7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4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54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12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6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26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4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1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56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20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68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52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7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1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86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8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33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7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79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7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49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7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126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5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20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49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44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346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8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FIGURE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7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4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14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70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909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36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e7e62594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e7e62594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16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A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8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55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1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Mark Glickman and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9" name="Picture 1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0" name="Picture 1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5257800" y="6400800"/>
            <a:ext cx="2707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78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15600" y="11400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415600" y="1006417"/>
            <a:ext cx="11360800" cy="5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  <a:defRPr sz="21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■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■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lvl="6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lvl="7" indent="-423323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lvl="8" indent="-423323" rtl="0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Calibri"/>
              <a:buChar char="■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11121644" y="6245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64" name="Google Shape;64;p15"/>
          <p:cNvSpPr txBox="1"/>
          <p:nvPr/>
        </p:nvSpPr>
        <p:spPr>
          <a:xfrm>
            <a:off x="4097433" y="6273633"/>
            <a:ext cx="4234400" cy="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3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CS109B, Protopapas, Glickman, Tanner</a:t>
            </a:r>
            <a:endParaRPr sz="1333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415600" y="6273633"/>
            <a:ext cx="4234400" cy="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7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    Spring 2020</a:t>
            </a:r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5"/>
          <p:cNvCxnSpPr/>
          <p:nvPr/>
        </p:nvCxnSpPr>
        <p:spPr>
          <a:xfrm rot="10800000" flipH="1">
            <a:off x="469635" y="872400"/>
            <a:ext cx="11383600" cy="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0" y="6419134"/>
            <a:ext cx="404240" cy="234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89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707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725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 And Tanner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9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3" Type="http://schemas.openxmlformats.org/officeDocument/2006/relationships/image" Target="../media/image7.png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4.emf"/><Relationship Id="rId5" Type="http://schemas.openxmlformats.org/officeDocument/2006/relationships/image" Target="../media/image9.tif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4" Type="http://schemas.openxmlformats.org/officeDocument/2006/relationships/image" Target="../media/image8.jpeg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JQ3hYko51Y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034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hyperlink" Target="https://arxiv.org/abs/1704.03549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10" Type="http://schemas.openxmlformats.org/officeDocument/2006/relationships/hyperlink" Target="https://en.wikipedia.org/wiki/Transfer_learning#cite_note-1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en.wikipedia.org/wiki/Machine_learnin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youtu.be/ACmydtFDTGs" TargetMode="Externa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9.01507" TargetMode="External"/><Relationship Id="rId3" Type="http://schemas.openxmlformats.org/officeDocument/2006/relationships/hyperlink" Target="https://arxiv.org/abs/1602.07261" TargetMode="External"/><Relationship Id="rId7" Type="http://schemas.openxmlformats.org/officeDocument/2006/relationships/hyperlink" Target="https://arxiv.org/abs/1707.01083" TargetMode="External"/><Relationship Id="rId2" Type="http://schemas.openxmlformats.org/officeDocument/2006/relationships/hyperlink" Target="https://arxiv.org/abs/1801.0438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11.05431" TargetMode="External"/><Relationship Id="rId5" Type="http://schemas.openxmlformats.org/officeDocument/2006/relationships/hyperlink" Target="https://arxiv.org/abs/1610.02357" TargetMode="External"/><Relationship Id="rId4" Type="http://schemas.openxmlformats.org/officeDocument/2006/relationships/hyperlink" Target="https://arxiv.org/abs/1605.07146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mbhRxQkLMg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jpg"/><Relationship Id="rId5" Type="http://schemas.openxmlformats.org/officeDocument/2006/relationships/image" Target="../media/image92.png"/><Relationship Id="rId4" Type="http://schemas.openxmlformats.org/officeDocument/2006/relationships/image" Target="../media/image90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11: Convolutional Neural Networks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429935" y="5745590"/>
            <a:ext cx="9686550" cy="1143868"/>
          </a:xfrm>
          <a:prstGeom prst="rect">
            <a:avLst/>
          </a:prstGeom>
          <a:solidFill>
            <a:srgbClr val="F9F9FB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Karla" pitchFamily="2" charset="0"/>
              </a:rPr>
              <a:t>How many parameters does the layer have if I want to use 8 filters?</a:t>
            </a:r>
          </a:p>
          <a:p>
            <a:pPr marL="0" indent="0" algn="ctr">
              <a:buNone/>
            </a:pPr>
            <a:r>
              <a:rPr lang="en-US" sz="1800" dirty="0" err="1">
                <a:latin typeface="Karla" pitchFamily="2" charset="0"/>
              </a:rPr>
              <a:t>n_filters</a:t>
            </a:r>
            <a:r>
              <a:rPr lang="en-US" sz="1800" dirty="0">
                <a:latin typeface="Karla" pitchFamily="2" charset="0"/>
              </a:rPr>
              <a:t> x </a:t>
            </a:r>
            <a:r>
              <a:rPr lang="en-US" sz="1800" dirty="0" err="1">
                <a:latin typeface="Karla" pitchFamily="2" charset="0"/>
              </a:rPr>
              <a:t>filter_volume</a:t>
            </a:r>
            <a:r>
              <a:rPr lang="en-US" sz="1800" dirty="0">
                <a:latin typeface="Karla" pitchFamily="2" charset="0"/>
              </a:rPr>
              <a:t> + biases = total number of params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8 x (3 x 3 x 3) + 8 =  224</a:t>
            </a: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FBEF456E-C549-449E-B0CE-510349159DBB}"/>
              </a:ext>
            </a:extLst>
          </p:cNvPr>
          <p:cNvSpPr txBox="1">
            <a:spLocks/>
          </p:cNvSpPr>
          <p:nvPr/>
        </p:nvSpPr>
        <p:spPr>
          <a:xfrm>
            <a:off x="1152542" y="681722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Input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(size=32X32,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channels=3)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A38BEBF8-806F-4527-BA60-B27F827EF8EA}"/>
              </a:ext>
            </a:extLst>
          </p:cNvPr>
          <p:cNvSpPr txBox="1">
            <a:spLocks/>
          </p:cNvSpPr>
          <p:nvPr/>
        </p:nvSpPr>
        <p:spPr>
          <a:xfrm>
            <a:off x="9095959" y="679448"/>
            <a:ext cx="1861393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Output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(size=32X32,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channels = 8)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12E6FDCB-FBF3-4FCC-95CD-EA79A8409F48}"/>
              </a:ext>
            </a:extLst>
          </p:cNvPr>
          <p:cNvSpPr txBox="1">
            <a:spLocks/>
          </p:cNvSpPr>
          <p:nvPr/>
        </p:nvSpPr>
        <p:spPr>
          <a:xfrm>
            <a:off x="4877336" y="690081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Filter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8 x (size=3X3x3,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stride = 1,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padding = same)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CA44A23-0DEA-44A1-84F9-7FB5D2BF4ED4}"/>
              </a:ext>
            </a:extLst>
          </p:cNvPr>
          <p:cNvGrpSpPr/>
          <p:nvPr/>
        </p:nvGrpSpPr>
        <p:grpSpPr>
          <a:xfrm>
            <a:off x="674526" y="1692814"/>
            <a:ext cx="10970734" cy="3766793"/>
            <a:chOff x="674526" y="1692814"/>
            <a:chExt cx="10970734" cy="37667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E1EFAC-5FD4-43D3-AAE4-5945479D1B58}"/>
                </a:ext>
              </a:extLst>
            </p:cNvPr>
            <p:cNvGrpSpPr/>
            <p:nvPr/>
          </p:nvGrpSpPr>
          <p:grpSpPr>
            <a:xfrm>
              <a:off x="4529377" y="1692814"/>
              <a:ext cx="3653176" cy="3766793"/>
              <a:chOff x="4912696" y="1692814"/>
              <a:chExt cx="3653176" cy="376679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EF10B86-A3D7-4D2D-B48B-88712D29C681}"/>
                  </a:ext>
                </a:extLst>
              </p:cNvPr>
              <p:cNvGrpSpPr/>
              <p:nvPr/>
            </p:nvGrpSpPr>
            <p:grpSpPr>
              <a:xfrm>
                <a:off x="6519824" y="1692814"/>
                <a:ext cx="2046048" cy="2170235"/>
                <a:chOff x="4749663" y="3285830"/>
                <a:chExt cx="2046048" cy="2170235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4A0C796-1858-42B0-B4E8-1350E4036DC6}"/>
                    </a:ext>
                  </a:extLst>
                </p:cNvPr>
                <p:cNvGrpSpPr/>
                <p:nvPr/>
              </p:nvGrpSpPr>
              <p:grpSpPr>
                <a:xfrm>
                  <a:off x="5161029" y="3285830"/>
                  <a:ext cx="1634682" cy="1759233"/>
                  <a:chOff x="5161029" y="3285830"/>
                  <a:chExt cx="1634682" cy="1759233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E8EEE67-5160-4AA2-8080-A4D14373E275}"/>
                      </a:ext>
                    </a:extLst>
                  </p:cNvPr>
                  <p:cNvSpPr/>
                  <p:nvPr/>
                </p:nvSpPr>
                <p:spPr>
                  <a:xfrm>
                    <a:off x="5976202" y="328583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377DA74E-7AC0-4D5F-B304-231893B6E85A}"/>
                      </a:ext>
                    </a:extLst>
                  </p:cNvPr>
                  <p:cNvSpPr/>
                  <p:nvPr/>
                </p:nvSpPr>
                <p:spPr>
                  <a:xfrm>
                    <a:off x="5568615" y="3686323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1517954-74F7-49DF-89B4-AC93D25DC910}"/>
                      </a:ext>
                    </a:extLst>
                  </p:cNvPr>
                  <p:cNvSpPr/>
                  <p:nvPr/>
                </p:nvSpPr>
                <p:spPr>
                  <a:xfrm>
                    <a:off x="5161029" y="4086815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3" name="Rectangle 12"/>
                <p:cNvSpPr/>
                <p:nvPr/>
              </p:nvSpPr>
              <p:spPr>
                <a:xfrm>
                  <a:off x="4749663" y="4497817"/>
                  <a:ext cx="819509" cy="958248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52586E7-BE0F-4845-9741-CBFC1E203C3C}"/>
                  </a:ext>
                </a:extLst>
              </p:cNvPr>
              <p:cNvGrpSpPr/>
              <p:nvPr/>
            </p:nvGrpSpPr>
            <p:grpSpPr>
              <a:xfrm>
                <a:off x="4912696" y="3300005"/>
                <a:ext cx="2035415" cy="2159602"/>
                <a:chOff x="4760296" y="3285830"/>
                <a:chExt cx="2035415" cy="215960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0266FED-E2B0-4941-914F-104CFC86EE36}"/>
                    </a:ext>
                  </a:extLst>
                </p:cNvPr>
                <p:cNvGrpSpPr/>
                <p:nvPr/>
              </p:nvGrpSpPr>
              <p:grpSpPr>
                <a:xfrm>
                  <a:off x="5161029" y="3285830"/>
                  <a:ext cx="1634682" cy="1759233"/>
                  <a:chOff x="5161029" y="3285830"/>
                  <a:chExt cx="1634682" cy="175923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77D80AF2-FD64-456D-AABA-E6548C922802}"/>
                      </a:ext>
                    </a:extLst>
                  </p:cNvPr>
                  <p:cNvSpPr/>
                  <p:nvPr/>
                </p:nvSpPr>
                <p:spPr>
                  <a:xfrm>
                    <a:off x="5976202" y="328583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09C6DABE-9253-4633-946D-A3B1387B4F66}"/>
                      </a:ext>
                    </a:extLst>
                  </p:cNvPr>
                  <p:cNvSpPr/>
                  <p:nvPr/>
                </p:nvSpPr>
                <p:spPr>
                  <a:xfrm>
                    <a:off x="5568615" y="3686323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D54AB764-8627-461B-98F1-DF8ACC33014B}"/>
                      </a:ext>
                    </a:extLst>
                  </p:cNvPr>
                  <p:cNvSpPr/>
                  <p:nvPr/>
                </p:nvSpPr>
                <p:spPr>
                  <a:xfrm>
                    <a:off x="5161029" y="4086815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CF4CA519-E452-4937-AC97-093FFD68B9A8}"/>
                    </a:ext>
                  </a:extLst>
                </p:cNvPr>
                <p:cNvGrpSpPr/>
                <p:nvPr/>
              </p:nvGrpSpPr>
              <p:grpSpPr>
                <a:xfrm>
                  <a:off x="4760296" y="4186764"/>
                  <a:ext cx="1115797" cy="1258668"/>
                  <a:chOff x="4666746" y="4521180"/>
                  <a:chExt cx="1115797" cy="1258668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35F4EBD1-C3F8-49B9-A30D-0186810AB943}"/>
                      </a:ext>
                    </a:extLst>
                  </p:cNvPr>
                  <p:cNvSpPr/>
                  <p:nvPr/>
                </p:nvSpPr>
                <p:spPr>
                  <a:xfrm>
                    <a:off x="4666746" y="482160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B301B8D6-B7CA-4CF5-A0DB-82D299E5920A}"/>
                      </a:ext>
                    </a:extLst>
                  </p:cNvPr>
                  <p:cNvGrpSpPr/>
                  <p:nvPr/>
                </p:nvGrpSpPr>
                <p:grpSpPr>
                  <a:xfrm>
                    <a:off x="4788882" y="4653702"/>
                    <a:ext cx="855439" cy="1006147"/>
                    <a:chOff x="4795970" y="4639526"/>
                    <a:chExt cx="855439" cy="1006147"/>
                  </a:xfrm>
                </p:grpSpPr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E03C601F-7199-48A1-8BC2-64947233DA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95970" y="4639526"/>
                      <a:ext cx="815009" cy="21338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5A36BC57-B789-43F0-AE12-E5923B0D26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51409" y="4706135"/>
                      <a:ext cx="0" cy="939538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C0DCD63D-55ED-4282-A2B0-5AC96D2BDC16}"/>
                      </a:ext>
                    </a:extLst>
                  </p:cNvPr>
                  <p:cNvGrpSpPr/>
                  <p:nvPr/>
                </p:nvGrpSpPr>
                <p:grpSpPr>
                  <a:xfrm>
                    <a:off x="4932006" y="4521180"/>
                    <a:ext cx="850537" cy="1003190"/>
                    <a:chOff x="4779606" y="4659401"/>
                    <a:chExt cx="850537" cy="1003190"/>
                  </a:xfrm>
                </p:grpSpPr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D31B3F44-2237-4DCD-A51E-30E9F57235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79606" y="4659401"/>
                      <a:ext cx="816333" cy="22729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FDCFE4A4-7482-44DC-8367-F8557699F4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30143" y="4716715"/>
                      <a:ext cx="0" cy="945876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052468D-F13F-4D37-9767-4CC4FC142FE4}"/>
                </a:ext>
              </a:extLst>
            </p:cNvPr>
            <p:cNvSpPr/>
            <p:nvPr/>
          </p:nvSpPr>
          <p:spPr>
            <a:xfrm>
              <a:off x="1534406" y="2037113"/>
              <a:ext cx="2534068" cy="2580598"/>
            </a:xfrm>
            <a:prstGeom prst="rect">
              <a:avLst/>
            </a:prstGeom>
            <a:solidFill>
              <a:srgbClr val="61BBF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CDC313C-C615-4FE6-B2A2-9342E4B8A7B6}"/>
                </a:ext>
              </a:extLst>
            </p:cNvPr>
            <p:cNvSpPr/>
            <p:nvPr/>
          </p:nvSpPr>
          <p:spPr>
            <a:xfrm>
              <a:off x="1560236" y="2035914"/>
              <a:ext cx="819509" cy="958248"/>
            </a:xfrm>
            <a:prstGeom prst="rect">
              <a:avLst/>
            </a:prstGeom>
            <a:solidFill>
              <a:srgbClr val="0070C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6C76587-D55A-4027-B940-EEC252AD48A9}"/>
                </a:ext>
              </a:extLst>
            </p:cNvPr>
            <p:cNvSpPr/>
            <p:nvPr/>
          </p:nvSpPr>
          <p:spPr>
            <a:xfrm>
              <a:off x="1126712" y="2415153"/>
              <a:ext cx="2534068" cy="2580598"/>
            </a:xfrm>
            <a:prstGeom prst="rect">
              <a:avLst/>
            </a:prstGeom>
            <a:solidFill>
              <a:srgbClr val="C4E59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15B46D6-DD59-4C4A-BFF7-180797F7DE35}"/>
                </a:ext>
              </a:extLst>
            </p:cNvPr>
            <p:cNvSpPr/>
            <p:nvPr/>
          </p:nvSpPr>
          <p:spPr>
            <a:xfrm>
              <a:off x="1152542" y="2413954"/>
              <a:ext cx="819509" cy="958248"/>
            </a:xfrm>
            <a:prstGeom prst="rect">
              <a:avLst/>
            </a:prstGeom>
            <a:solidFill>
              <a:srgbClr val="92D05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8335A1-3DFC-4122-B1D9-83EA8AA5FFD0}"/>
                </a:ext>
              </a:extLst>
            </p:cNvPr>
            <p:cNvSpPr/>
            <p:nvPr/>
          </p:nvSpPr>
          <p:spPr>
            <a:xfrm>
              <a:off x="674526" y="2790810"/>
              <a:ext cx="2534068" cy="2580598"/>
            </a:xfrm>
            <a:prstGeom prst="rect">
              <a:avLst/>
            </a:prstGeom>
            <a:solidFill>
              <a:srgbClr val="FF7979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BC8578-87D7-4288-AD31-A8A28C56DD05}"/>
                </a:ext>
              </a:extLst>
            </p:cNvPr>
            <p:cNvSpPr/>
            <p:nvPr/>
          </p:nvSpPr>
          <p:spPr>
            <a:xfrm>
              <a:off x="714897" y="2779452"/>
              <a:ext cx="819509" cy="958248"/>
            </a:xfrm>
            <a:prstGeom prst="rect">
              <a:avLst/>
            </a:prstGeom>
            <a:solidFill>
              <a:srgbClr val="FF000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84BCE5-93F1-40D9-9E5A-F513B4E3369D}"/>
                </a:ext>
              </a:extLst>
            </p:cNvPr>
            <p:cNvGrpSpPr/>
            <p:nvPr/>
          </p:nvGrpSpPr>
          <p:grpSpPr>
            <a:xfrm>
              <a:off x="5631395" y="4995751"/>
              <a:ext cx="1393704" cy="451785"/>
              <a:chOff x="6014169" y="4995751"/>
              <a:chExt cx="1393704" cy="45178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85FF03-96FF-4DBA-826D-83105894A9DD}"/>
                  </a:ext>
                </a:extLst>
              </p:cNvPr>
              <p:cNvGrpSpPr/>
              <p:nvPr/>
            </p:nvGrpSpPr>
            <p:grpSpPr>
              <a:xfrm>
                <a:off x="6014169" y="4995751"/>
                <a:ext cx="641815" cy="451785"/>
                <a:chOff x="5971637" y="4995751"/>
                <a:chExt cx="641815" cy="451785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CB0FC516-F538-496B-8402-98EE4AAA4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0858" y="4995751"/>
                  <a:ext cx="456588" cy="45178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4D67BD7C-5604-4381-83F7-9E70E92B6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14665" y="4999296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6AA5C620-2B10-47C7-B9C7-9890AEF88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1637" y="5438781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ED58-69B2-49FD-BF2F-45E1E36E3A50}"/>
                  </a:ext>
                </a:extLst>
              </p:cNvPr>
              <p:cNvSpPr/>
              <p:nvPr/>
            </p:nvSpPr>
            <p:spPr>
              <a:xfrm>
                <a:off x="6413690" y="5064375"/>
                <a:ext cx="9941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filter x 1</a:t>
                </a:r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4742CB-90CA-4979-AABE-542A2D01963E}"/>
                </a:ext>
              </a:extLst>
            </p:cNvPr>
            <p:cNvGrpSpPr/>
            <p:nvPr/>
          </p:nvGrpSpPr>
          <p:grpSpPr>
            <a:xfrm>
              <a:off x="8340619" y="2103950"/>
              <a:ext cx="3304641" cy="3302462"/>
              <a:chOff x="8736881" y="1849270"/>
              <a:chExt cx="3304641" cy="33024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9C538D0-C466-4D44-9DB8-D68C2716A791}"/>
                  </a:ext>
                </a:extLst>
              </p:cNvPr>
              <p:cNvGrpSpPr/>
              <p:nvPr/>
            </p:nvGrpSpPr>
            <p:grpSpPr>
              <a:xfrm>
                <a:off x="9016871" y="1849270"/>
                <a:ext cx="3024651" cy="3039800"/>
                <a:chOff x="9016871" y="1849270"/>
                <a:chExt cx="3024651" cy="303980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95AC16FF-3EA3-4108-9A5E-E34F36480921}"/>
                    </a:ext>
                  </a:extLst>
                </p:cNvPr>
                <p:cNvGrpSpPr/>
                <p:nvPr/>
              </p:nvGrpSpPr>
              <p:grpSpPr>
                <a:xfrm>
                  <a:off x="9549957" y="1849270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A73175E4-E3FB-4950-B44F-3DA4E72B879C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56207E3C-D2EC-4146-B5F9-132A121D8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CFC5B9B5-F7CD-4FC4-B3E3-46CE3D026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3CB7E083-CD89-439E-BAF2-4D440DD28762}"/>
                    </a:ext>
                  </a:extLst>
                </p:cNvPr>
                <p:cNvGrpSpPr/>
                <p:nvPr/>
              </p:nvGrpSpPr>
              <p:grpSpPr>
                <a:xfrm>
                  <a:off x="9271967" y="2117395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AB308FFF-3EB9-4CC1-9E6A-F7E917FFA242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68E7B1E4-ADCB-4074-A69D-9AD53BCD52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9A81FDAC-471B-4370-991B-3D3393537D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711C0F4-F7B1-4A1F-8B30-84FFF13E2961}"/>
                    </a:ext>
                  </a:extLst>
                </p:cNvPr>
                <p:cNvGrpSpPr/>
                <p:nvPr/>
              </p:nvGrpSpPr>
              <p:grpSpPr>
                <a:xfrm>
                  <a:off x="9016871" y="2387785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C821437B-9919-483D-8653-37349CEEE3DB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7BB282-9355-4BF3-B168-DAD31B19A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F8CA90A-E578-4B23-976C-393E165DC7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4554223-415B-46A9-A2AC-93382780119D}"/>
                  </a:ext>
                </a:extLst>
              </p:cNvPr>
              <p:cNvGrpSpPr/>
              <p:nvPr/>
            </p:nvGrpSpPr>
            <p:grpSpPr>
              <a:xfrm>
                <a:off x="8736881" y="2650447"/>
                <a:ext cx="2491565" cy="2501285"/>
                <a:chOff x="8736881" y="2650447"/>
                <a:chExt cx="2491565" cy="2501285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19176F91-D7E8-46D0-8B22-64F5F4E24C01}"/>
                    </a:ext>
                  </a:extLst>
                </p:cNvPr>
                <p:cNvGrpSpPr/>
                <p:nvPr/>
              </p:nvGrpSpPr>
              <p:grpSpPr>
                <a:xfrm>
                  <a:off x="8736881" y="2818305"/>
                  <a:ext cx="2340540" cy="2333427"/>
                  <a:chOff x="8499420" y="2389453"/>
                  <a:chExt cx="2340540" cy="2333427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50F8C254-C622-4219-BCC3-55313ED0DBE7}"/>
                      </a:ext>
                    </a:extLst>
                  </p:cNvPr>
                  <p:cNvSpPr/>
                  <p:nvPr/>
                </p:nvSpPr>
                <p:spPr>
                  <a:xfrm>
                    <a:off x="8499420" y="2393862"/>
                    <a:ext cx="2340540" cy="2329018"/>
                  </a:xfrm>
                  <a:prstGeom prst="rect">
                    <a:avLst/>
                  </a:prstGeom>
                  <a:grpFill/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5448EBDB-646F-4126-8E34-93EB15D6C166}"/>
                      </a:ext>
                    </a:extLst>
                  </p:cNvPr>
                  <p:cNvSpPr/>
                  <p:nvPr/>
                </p:nvSpPr>
                <p:spPr>
                  <a:xfrm>
                    <a:off x="8532266" y="2389453"/>
                    <a:ext cx="191191" cy="217810"/>
                  </a:xfrm>
                  <a:prstGeom prst="rect">
                    <a:avLst/>
                  </a:prstGeom>
                  <a:grpFill/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EB209BA-65AD-42E4-B868-B53C759F0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1396" y="2650447"/>
                  <a:ext cx="2327050" cy="62636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E584BE18-F1A4-4A14-AD35-582F19B2AF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20180" y="2713083"/>
                  <a:ext cx="0" cy="234615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225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680720" y="5519594"/>
            <a:ext cx="8438609" cy="1299047"/>
          </a:xfrm>
          <a:prstGeom prst="rect">
            <a:avLst/>
          </a:prstGeom>
          <a:solidFill>
            <a:srgbClr val="F9F9F9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Karla" pitchFamily="2" charset="0"/>
              </a:rPr>
              <a:t>How many parameters does the layer have if I want to use 16 filters?</a:t>
            </a:r>
          </a:p>
          <a:p>
            <a:pPr marL="0" indent="0" algn="ctr">
              <a:buNone/>
            </a:pPr>
            <a:r>
              <a:rPr lang="en-US" sz="1800" dirty="0" err="1">
                <a:latin typeface="Karla" pitchFamily="2" charset="0"/>
              </a:rPr>
              <a:t>n_filters</a:t>
            </a:r>
            <a:r>
              <a:rPr lang="en-US" sz="1800" dirty="0">
                <a:latin typeface="Karla" pitchFamily="2" charset="0"/>
              </a:rPr>
              <a:t> x </a:t>
            </a:r>
            <a:r>
              <a:rPr lang="en-US" sz="1800" dirty="0" err="1">
                <a:latin typeface="Karla" pitchFamily="2" charset="0"/>
              </a:rPr>
              <a:t>filter_volume</a:t>
            </a:r>
            <a:r>
              <a:rPr lang="en-US" sz="1800" dirty="0">
                <a:latin typeface="Karla" pitchFamily="2" charset="0"/>
              </a:rPr>
              <a:t> + biases = total number of params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16 x (5 x 5 x 8) + 16 =  3216</a:t>
            </a: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49A4B-3DCA-4DE8-8E02-24D48F4EFF56}"/>
              </a:ext>
            </a:extLst>
          </p:cNvPr>
          <p:cNvGrpSpPr/>
          <p:nvPr/>
        </p:nvGrpSpPr>
        <p:grpSpPr>
          <a:xfrm>
            <a:off x="1152542" y="282247"/>
            <a:ext cx="9804810" cy="495082"/>
            <a:chOff x="1152542" y="679448"/>
            <a:chExt cx="9804810" cy="495082"/>
          </a:xfrm>
        </p:grpSpPr>
        <p:sp>
          <p:nvSpPr>
            <p:cNvPr id="111" name="Content Placeholder 2">
              <a:extLst>
                <a:ext uri="{FF2B5EF4-FFF2-40B4-BE49-F238E27FC236}">
                  <a16:creationId xmlns:a16="http://schemas.microsoft.com/office/drawing/2014/main" id="{FBEF456E-C549-449E-B0CE-510349159DBB}"/>
                </a:ext>
              </a:extLst>
            </p:cNvPr>
            <p:cNvSpPr txBox="1">
              <a:spLocks/>
            </p:cNvSpPr>
            <p:nvPr/>
          </p:nvSpPr>
          <p:spPr>
            <a:xfrm>
              <a:off x="1152542" y="681722"/>
              <a:ext cx="1964749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Input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(size=32X32,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channels=8)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112" name="Content Placeholder 2">
              <a:extLst>
                <a:ext uri="{FF2B5EF4-FFF2-40B4-BE49-F238E27FC236}">
                  <a16:creationId xmlns:a16="http://schemas.microsoft.com/office/drawing/2014/main" id="{A38BEBF8-806F-4527-BA60-B27F827EF8EA}"/>
                </a:ext>
              </a:extLst>
            </p:cNvPr>
            <p:cNvSpPr txBox="1">
              <a:spLocks/>
            </p:cNvSpPr>
            <p:nvPr/>
          </p:nvSpPr>
          <p:spPr>
            <a:xfrm>
              <a:off x="9095959" y="679448"/>
              <a:ext cx="1861393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Output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(size=16X16,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channels=16)</a:t>
              </a:r>
            </a:p>
          </p:txBody>
        </p:sp>
        <p:sp>
          <p:nvSpPr>
            <p:cNvPr id="113" name="Content Placeholder 2">
              <a:extLst>
                <a:ext uri="{FF2B5EF4-FFF2-40B4-BE49-F238E27FC236}">
                  <a16:creationId xmlns:a16="http://schemas.microsoft.com/office/drawing/2014/main" id="{12E6FDCB-FBF3-4FCC-95CD-EA79A8409F48}"/>
                </a:ext>
              </a:extLst>
            </p:cNvPr>
            <p:cNvSpPr txBox="1">
              <a:spLocks/>
            </p:cNvSpPr>
            <p:nvPr/>
          </p:nvSpPr>
          <p:spPr>
            <a:xfrm>
              <a:off x="4877336" y="690081"/>
              <a:ext cx="1964749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Filter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16 x (size=5X5X8,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stride = 2,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padding = same)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3A3A8CF-0867-4414-AE4C-E3E67E2C8BE1}"/>
              </a:ext>
            </a:extLst>
          </p:cNvPr>
          <p:cNvGrpSpPr/>
          <p:nvPr/>
        </p:nvGrpSpPr>
        <p:grpSpPr>
          <a:xfrm>
            <a:off x="371252" y="2207867"/>
            <a:ext cx="10445431" cy="3066247"/>
            <a:chOff x="371252" y="2207867"/>
            <a:chExt cx="10445431" cy="306624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A4B3731-CF17-4608-BBDF-BB14A8302EB8}"/>
                </a:ext>
              </a:extLst>
            </p:cNvPr>
            <p:cNvGrpSpPr/>
            <p:nvPr/>
          </p:nvGrpSpPr>
          <p:grpSpPr>
            <a:xfrm>
              <a:off x="371252" y="2330048"/>
              <a:ext cx="3066769" cy="2381806"/>
              <a:chOff x="1173189" y="1976796"/>
              <a:chExt cx="3066769" cy="2381806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95FF16F-0668-45A2-A8E8-8C29E160B4F8}"/>
                  </a:ext>
                </a:extLst>
              </p:cNvPr>
              <p:cNvGrpSpPr/>
              <p:nvPr/>
            </p:nvGrpSpPr>
            <p:grpSpPr>
              <a:xfrm>
                <a:off x="1173189" y="1976796"/>
                <a:ext cx="1904360" cy="1971254"/>
                <a:chOff x="9447204" y="2600439"/>
                <a:chExt cx="2327050" cy="2408791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ABF1709-2795-4D2B-B7D5-AED23D80B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47204" y="2600439"/>
                  <a:ext cx="2327050" cy="62636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35CD1AF6-C98D-429E-BE40-888A0DD86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65988" y="2663075"/>
                  <a:ext cx="0" cy="234615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87182F3-3890-4BBA-97D6-34504D239FCB}"/>
                  </a:ext>
                </a:extLst>
              </p:cNvPr>
              <p:cNvGrpSpPr/>
              <p:nvPr/>
            </p:nvGrpSpPr>
            <p:grpSpPr>
              <a:xfrm>
                <a:off x="1901609" y="2012675"/>
                <a:ext cx="2338349" cy="2345927"/>
                <a:chOff x="3389152" y="1423561"/>
                <a:chExt cx="2338349" cy="2345927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1A36C76-576E-4027-95CD-29D87BDB3D0D}"/>
                    </a:ext>
                  </a:extLst>
                </p:cNvPr>
                <p:cNvSpPr/>
                <p:nvPr/>
              </p:nvSpPr>
              <p:spPr>
                <a:xfrm>
                  <a:off x="3389152" y="1863516"/>
                  <a:ext cx="1915399" cy="19059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794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009951CB-80DF-437A-AE2C-189D26F8D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4076" y="1562307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3E1C10DE-49FD-4C93-A653-3D303EEA95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2364" y="1644360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23C2BD13-5613-4F7A-98E5-434D793D7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7665" y="163323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102F1F72-E6DF-4747-9E0F-E24F11226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9058" y="1758345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D2DB67E2-AAA2-42F9-92F6-DB6FFC66A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2687" y="1765464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1B42CA51-C13D-4FDE-B55C-B13BE941A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7344" y="1816723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F29401F1-916A-4CB5-974F-AA8C78F1A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2141" y="148984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AE61F5D1-899C-477C-9F7D-7337231165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1609" y="1556498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C1CF208-BDD7-4AB5-99DE-6A044182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545" y="142356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333E6073-6CBD-4C32-A91E-56418032D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7501" y="1474820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243333F3-9201-49DC-8CC2-2F188F6C1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8481" y="1695256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28E571AA-97F5-4A1A-BAB1-7961961AC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9744" y="1714343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DAF0AB5A-DFA7-4DB4-A73D-C61FE46474B2}"/>
                </a:ext>
              </a:extLst>
            </p:cNvPr>
            <p:cNvGrpSpPr/>
            <p:nvPr/>
          </p:nvGrpSpPr>
          <p:grpSpPr>
            <a:xfrm>
              <a:off x="6169632" y="3373631"/>
              <a:ext cx="1134731" cy="1174591"/>
              <a:chOff x="9447204" y="2600439"/>
              <a:chExt cx="2327050" cy="2408791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FB548DCE-56F8-49DE-94FB-21B270A39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7204" y="2600439"/>
                <a:ext cx="2327050" cy="6263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 extrusionH="5588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814EA31B-6914-4C33-8D73-3FBD92989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5988" y="2663075"/>
                <a:ext cx="0" cy="234615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 extrusionH="5588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679A0CB-717C-4A93-BA4B-24B2121FE7E0}"/>
                </a:ext>
              </a:extLst>
            </p:cNvPr>
            <p:cNvGrpSpPr/>
            <p:nvPr/>
          </p:nvGrpSpPr>
          <p:grpSpPr>
            <a:xfrm>
              <a:off x="4442661" y="2207867"/>
              <a:ext cx="3160991" cy="3066247"/>
              <a:chOff x="4753746" y="2194813"/>
              <a:chExt cx="3160991" cy="306624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4B9370B-A120-4395-A6C5-31D39A64082E}"/>
                  </a:ext>
                </a:extLst>
              </p:cNvPr>
              <p:cNvGrpSpPr/>
              <p:nvPr/>
            </p:nvGrpSpPr>
            <p:grpSpPr>
              <a:xfrm>
                <a:off x="6832319" y="2194813"/>
                <a:ext cx="1082418" cy="1099975"/>
                <a:chOff x="2339112" y="6569326"/>
                <a:chExt cx="1082418" cy="1099975"/>
              </a:xfrm>
              <a:solidFill>
                <a:schemeClr val="bg1">
                  <a:lumMod val="85000"/>
                  <a:alpha val="99000"/>
                </a:schemeClr>
              </a:solidFill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4BCA637-E2B8-4A07-BBEA-33FFDE9E5659}"/>
                    </a:ext>
                  </a:extLst>
                </p:cNvPr>
                <p:cNvGrpSpPr/>
                <p:nvPr/>
              </p:nvGrpSpPr>
              <p:grpSpPr>
                <a:xfrm>
                  <a:off x="2753451" y="6569326"/>
                  <a:ext cx="668079" cy="702621"/>
                  <a:chOff x="2753451" y="6569326"/>
                  <a:chExt cx="668079" cy="702621"/>
                </a:xfrm>
                <a:grpFill/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DC9EADDD-EDFA-4122-8D40-E986AE048CE9}"/>
                      </a:ext>
                    </a:extLst>
                  </p:cNvPr>
                  <p:cNvSpPr/>
                  <p:nvPr/>
                </p:nvSpPr>
                <p:spPr>
                  <a:xfrm>
                    <a:off x="3168555" y="6569326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46795ECF-9CF4-4FE5-9F01-2A879C86B0AC}"/>
                      </a:ext>
                    </a:extLst>
                  </p:cNvPr>
                  <p:cNvSpPr/>
                  <p:nvPr/>
                </p:nvSpPr>
                <p:spPr>
                  <a:xfrm>
                    <a:off x="2753451" y="6976145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24CAF656-3964-43B5-ACBA-FFD71BFD32F5}"/>
                    </a:ext>
                  </a:extLst>
                </p:cNvPr>
                <p:cNvSpPr/>
                <p:nvPr/>
              </p:nvSpPr>
              <p:spPr>
                <a:xfrm>
                  <a:off x="2339112" y="7373499"/>
                  <a:ext cx="252975" cy="295802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96542CF-5712-4CE3-B923-4D68E83666E8}"/>
                  </a:ext>
                </a:extLst>
              </p:cNvPr>
              <p:cNvGrpSpPr/>
              <p:nvPr/>
            </p:nvGrpSpPr>
            <p:grpSpPr>
              <a:xfrm>
                <a:off x="4753746" y="4177128"/>
                <a:ext cx="1066374" cy="1083932"/>
                <a:chOff x="2744724" y="6208049"/>
                <a:chExt cx="1066374" cy="1083932"/>
              </a:xfrm>
            </p:grpSpPr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055C67AA-F469-4EDB-8EC0-90B91813C881}"/>
                    </a:ext>
                  </a:extLst>
                </p:cNvPr>
                <p:cNvSpPr/>
                <p:nvPr/>
              </p:nvSpPr>
              <p:spPr>
                <a:xfrm>
                  <a:off x="3558123" y="6208049"/>
                  <a:ext cx="252975" cy="295802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378EB04C-61A7-4291-9071-C4BABD755589}"/>
                    </a:ext>
                  </a:extLst>
                </p:cNvPr>
                <p:cNvGrpSpPr/>
                <p:nvPr/>
              </p:nvGrpSpPr>
              <p:grpSpPr>
                <a:xfrm>
                  <a:off x="2744724" y="6605403"/>
                  <a:ext cx="652035" cy="686578"/>
                  <a:chOff x="3830839" y="5528516"/>
                  <a:chExt cx="652035" cy="686578"/>
                </a:xfrm>
              </p:grpSpPr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1981E6FD-C288-44B2-99C3-5B70763F12CC}"/>
                      </a:ext>
                    </a:extLst>
                  </p:cNvPr>
                  <p:cNvSpPr/>
                  <p:nvPr/>
                </p:nvSpPr>
                <p:spPr>
                  <a:xfrm>
                    <a:off x="4229899" y="5528516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C0DFAC2A-066C-45F5-9183-928E654B54D7}"/>
                      </a:ext>
                    </a:extLst>
                  </p:cNvPr>
                  <p:cNvSpPr/>
                  <p:nvPr/>
                </p:nvSpPr>
                <p:spPr>
                  <a:xfrm>
                    <a:off x="3830839" y="5919292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576865B-F22C-417B-AA29-FF6F8672A7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69878" y="2983960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C28F620D-263A-4609-BD76-FC471C33B9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0477" y="3334051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80ACA7C1-F173-4B20-852B-CDD26FA9B1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0919" y="2968930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DF5773B-8D38-431E-8CA1-06C365CE0321}"/>
                </a:ext>
              </a:extLst>
            </p:cNvPr>
            <p:cNvGrpSpPr/>
            <p:nvPr/>
          </p:nvGrpSpPr>
          <p:grpSpPr>
            <a:xfrm>
              <a:off x="8723306" y="2558481"/>
              <a:ext cx="2093377" cy="2077856"/>
              <a:chOff x="8275207" y="2762556"/>
              <a:chExt cx="2093377" cy="2077856"/>
            </a:xfrm>
          </p:grpSpPr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96241157-07B5-4EB7-9A60-A2CD4F4EA3E5}"/>
                  </a:ext>
                </a:extLst>
              </p:cNvPr>
              <p:cNvGrpSpPr/>
              <p:nvPr/>
            </p:nvGrpSpPr>
            <p:grpSpPr>
              <a:xfrm>
                <a:off x="9033832" y="2762556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id="{2421B355-FB62-4EA2-8550-3A30768B6FFE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ABEB42E6-4442-46FD-BFE6-E68A7B95AEEE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id="{A813F6FF-9F05-4E30-BFE1-8610912FE2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8AE208CE-928A-4BE8-BE8B-703AA005BE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E66B4F0B-66B9-4000-AEDB-01E839426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FEA65D3C-F97A-4441-AC69-0A7B34E78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6A5E8303-6EE1-4A8F-A621-5572432DC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6C702D61-98B2-47BF-A656-95D2C8CE0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F8E9DF1-0D29-4B4D-9C4A-3C473222E06F}"/>
                  </a:ext>
                </a:extLst>
              </p:cNvPr>
              <p:cNvGrpSpPr/>
              <p:nvPr/>
            </p:nvGrpSpPr>
            <p:grpSpPr>
              <a:xfrm>
                <a:off x="8780552" y="300506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FD2AC828-C3B6-44C1-AF58-87575F474CD7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F1907700-3BA3-48D5-B722-366C246EE5BF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22" name="Straight Connector 421">
                    <a:extLst>
                      <a:ext uri="{FF2B5EF4-FFF2-40B4-BE49-F238E27FC236}">
                        <a16:creationId xmlns:a16="http://schemas.microsoft.com/office/drawing/2014/main" id="{BF821DBF-2B77-4004-99D2-F7FB4C9859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Straight Connector 422">
                    <a:extLst>
                      <a:ext uri="{FF2B5EF4-FFF2-40B4-BE49-F238E27FC236}">
                        <a16:creationId xmlns:a16="http://schemas.microsoft.com/office/drawing/2014/main" id="{A1A6D8F1-22D9-40AB-B4D5-5321E1490F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9C72D3BD-B745-4C81-9DFC-50B2A3803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6F96E841-E481-4EEE-9A38-C2EFBE589A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5CD28659-B31E-408F-BDF5-E7BB66E5E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3C23EC12-9618-4BFC-AFE2-5E2E79ED8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2413B931-A5F7-46C9-BF00-7FED82D5FF99}"/>
                  </a:ext>
                </a:extLst>
              </p:cNvPr>
              <p:cNvGrpSpPr/>
              <p:nvPr/>
            </p:nvGrpSpPr>
            <p:grpSpPr>
              <a:xfrm>
                <a:off x="8526530" y="3256465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id="{077F4E20-A603-4660-AAE7-DDD1D6BC3BC7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829944F1-AD61-48BC-AE30-4B33108C2A33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58B8BF89-85F9-4911-A261-9C34A4D1D1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Straight Connector 413">
                    <a:extLst>
                      <a:ext uri="{FF2B5EF4-FFF2-40B4-BE49-F238E27FC236}">
                        <a16:creationId xmlns:a16="http://schemas.microsoft.com/office/drawing/2014/main" id="{40E21159-4C10-443C-8DA4-963BB75EEE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7C1E2601-D4D3-4654-8DF9-AC1CD2BAB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509D685F-C292-44D4-977A-AF4A59CA3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9B8B3B48-1E89-4A5D-9F3A-772F6DF1C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E8310215-FB01-448D-86A9-0E9CBCD92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5E98D11-1EE4-4950-9C43-61E0D3573BBD}"/>
                  </a:ext>
                </a:extLst>
              </p:cNvPr>
              <p:cNvGrpSpPr/>
              <p:nvPr/>
            </p:nvGrpSpPr>
            <p:grpSpPr>
              <a:xfrm>
                <a:off x="8275207" y="350407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C7F02369-BEBD-4931-802D-F261F1F927E0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8DA7CB98-90B7-40BA-88FE-FEA4D8865E2F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64" name="Straight Connector 363">
                    <a:extLst>
                      <a:ext uri="{FF2B5EF4-FFF2-40B4-BE49-F238E27FC236}">
                        <a16:creationId xmlns:a16="http://schemas.microsoft.com/office/drawing/2014/main" id="{615E0ACD-FFD0-42AF-82FC-90C27A835F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>
                    <a:extLst>
                      <a:ext uri="{FF2B5EF4-FFF2-40B4-BE49-F238E27FC236}">
                        <a16:creationId xmlns:a16="http://schemas.microsoft.com/office/drawing/2014/main" id="{FB20DBC9-2FA9-4FC0-BF3E-B1B49F98F7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2911C1B5-F3AB-4403-8E61-C1FE74B752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DB69B1DE-7519-4F4F-A139-718F4D725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163E2E35-E168-4434-9C45-6488EC27C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A3898209-E490-4CCA-B61E-56489FB28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628674-B231-428D-9FB1-193CF5D53D89}"/>
                  </a:ext>
                </a:extLst>
              </p:cNvPr>
              <p:cNvSpPr/>
              <p:nvPr/>
            </p:nvSpPr>
            <p:spPr>
              <a:xfrm>
                <a:off x="8309009" y="3758868"/>
                <a:ext cx="150738" cy="176256"/>
              </a:xfrm>
              <a:prstGeom prst="rect">
                <a:avLst/>
              </a:prstGeom>
              <a:solidFill>
                <a:srgbClr val="FF0000"/>
              </a:solidFill>
              <a:ln w="63500">
                <a:solidFill>
                  <a:srgbClr val="FF0000"/>
                </a:solidFill>
              </a:ln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B6DACECF-B47F-436B-8FB8-78309AE496E3}"/>
                </a:ext>
              </a:extLst>
            </p:cNvPr>
            <p:cNvGrpSpPr/>
            <p:nvPr/>
          </p:nvGrpSpPr>
          <p:grpSpPr>
            <a:xfrm>
              <a:off x="5343293" y="2207867"/>
              <a:ext cx="3272656" cy="3049696"/>
              <a:chOff x="6014169" y="2397842"/>
              <a:chExt cx="3272656" cy="3049696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1F91128B-29FB-4387-8A88-0EEF341BA43A}"/>
                  </a:ext>
                </a:extLst>
              </p:cNvPr>
              <p:cNvGrpSpPr/>
              <p:nvPr/>
            </p:nvGrpSpPr>
            <p:grpSpPr>
              <a:xfrm>
                <a:off x="6014169" y="2397842"/>
                <a:ext cx="3272656" cy="3049696"/>
                <a:chOff x="5971637" y="2397842"/>
                <a:chExt cx="3272656" cy="3049696"/>
              </a:xfrm>
            </p:grpSpPr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F9163C83-5D8E-4D62-9303-A5D368AB0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0858" y="2397842"/>
                  <a:ext cx="3084016" cy="30496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60F0590-9F97-47E3-B1AE-10E7C9993D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45506" y="2401034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9C22172C-98D8-426A-BC18-0DD2E83E4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1637" y="5438781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714DBEF1-2C96-4FF2-BC48-F521181BAB56}"/>
                  </a:ext>
                </a:extLst>
              </p:cNvPr>
              <p:cNvSpPr/>
              <p:nvPr/>
            </p:nvSpPr>
            <p:spPr>
              <a:xfrm>
                <a:off x="7265800" y="4302440"/>
                <a:ext cx="10759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16 filters</a:t>
                </a:r>
                <a:endParaRPr lang="en-US" dirty="0"/>
              </a:p>
            </p:txBody>
          </p: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C0DFAC2A-066C-45F5-9183-928E654B54D7}"/>
              </a:ext>
            </a:extLst>
          </p:cNvPr>
          <p:cNvSpPr/>
          <p:nvPr/>
        </p:nvSpPr>
        <p:spPr>
          <a:xfrm>
            <a:off x="1160636" y="2836500"/>
            <a:ext cx="252975" cy="295802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</a:ln>
          <a:scene3d>
            <a:camera prst="orthographicFront">
              <a:rot lat="600000" lon="600000" rev="0"/>
            </a:camera>
            <a:lightRig rig="twoPt" dir="t">
              <a:rot lat="0" lon="0" rev="0"/>
            </a:lightRig>
          </a:scene3d>
          <a:sp3d contourW="38100">
            <a:extrusionClr>
              <a:schemeClr val="accent1">
                <a:lumMod val="20000"/>
                <a:lumOff val="80000"/>
              </a:schemeClr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2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208628D6-704E-4CFC-A8E8-A0979047FFC5}"/>
              </a:ext>
            </a:extLst>
          </p:cNvPr>
          <p:cNvSpPr txBox="1">
            <a:spLocks/>
          </p:cNvSpPr>
          <p:nvPr/>
        </p:nvSpPr>
        <p:spPr>
          <a:xfrm>
            <a:off x="8742814" y="293230"/>
            <a:ext cx="2564864" cy="380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Fully Connected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</a:t>
            </a:r>
            <a:r>
              <a:rPr lang="en-US" sz="1800" dirty="0" err="1">
                <a:latin typeface="Karla" pitchFamily="2" charset="0"/>
              </a:rPr>
              <a:t>n_nodes</a:t>
            </a:r>
            <a:r>
              <a:rPr lang="en-US" sz="1800" dirty="0">
                <a:latin typeface="Karla" pitchFamily="2" charset="0"/>
              </a:rPr>
              <a:t>=4)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76463" y="5518583"/>
            <a:ext cx="6704560" cy="1274977"/>
          </a:xfrm>
          <a:prstGeom prst="rect">
            <a:avLst/>
          </a:prstGeom>
          <a:solidFill>
            <a:srgbClr val="FAF8FA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Karla" pitchFamily="2" charset="0"/>
              </a:rPr>
              <a:t>How many parameters … ?</a:t>
            </a:r>
          </a:p>
          <a:p>
            <a:pPr marL="0" indent="0">
              <a:buNone/>
            </a:pPr>
            <a:r>
              <a:rPr lang="en-US" sz="1800" dirty="0">
                <a:latin typeface="Karla" pitchFamily="2" charset="0"/>
              </a:rPr>
              <a:t>input x FC1_nodes + FC2_nodes = total number of params</a:t>
            </a:r>
          </a:p>
          <a:p>
            <a:pPr marL="0" indent="0">
              <a:buNone/>
            </a:pPr>
            <a:r>
              <a:rPr lang="en-US" sz="1800" dirty="0">
                <a:latin typeface="Karla" pitchFamily="2" charset="0"/>
              </a:rPr>
              <a:t>(16x16x16) x 512 + 512 + 512 x 4 + 4 = </a:t>
            </a:r>
            <a:r>
              <a:rPr lang="is-IS" sz="1800" dirty="0"/>
              <a:t>2,099,716</a:t>
            </a:r>
            <a:endParaRPr lang="en-US" sz="1800" dirty="0">
              <a:latin typeface="Karla" pitchFamily="2" charset="0"/>
            </a:endParaRP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49A4B-3DCA-4DE8-8E02-24D48F4EFF56}"/>
              </a:ext>
            </a:extLst>
          </p:cNvPr>
          <p:cNvGrpSpPr/>
          <p:nvPr/>
        </p:nvGrpSpPr>
        <p:grpSpPr>
          <a:xfrm>
            <a:off x="763929" y="284521"/>
            <a:ext cx="7692192" cy="484449"/>
            <a:chOff x="397440" y="681722"/>
            <a:chExt cx="7692192" cy="484449"/>
          </a:xfrm>
        </p:grpSpPr>
        <p:sp>
          <p:nvSpPr>
            <p:cNvPr id="111" name="Content Placeholder 2">
              <a:extLst>
                <a:ext uri="{FF2B5EF4-FFF2-40B4-BE49-F238E27FC236}">
                  <a16:creationId xmlns:a16="http://schemas.microsoft.com/office/drawing/2014/main" id="{FBEF456E-C549-449E-B0CE-510349159DBB}"/>
                </a:ext>
              </a:extLst>
            </p:cNvPr>
            <p:cNvSpPr txBox="1">
              <a:spLocks/>
            </p:cNvSpPr>
            <p:nvPr/>
          </p:nvSpPr>
          <p:spPr>
            <a:xfrm>
              <a:off x="397440" y="681722"/>
              <a:ext cx="1964749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Input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(size=16X16,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channels=16)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113" name="Content Placeholder 2">
              <a:extLst>
                <a:ext uri="{FF2B5EF4-FFF2-40B4-BE49-F238E27FC236}">
                  <a16:creationId xmlns:a16="http://schemas.microsoft.com/office/drawing/2014/main" id="{12E6FDCB-FBF3-4FCC-95CD-EA79A8409F48}"/>
                </a:ext>
              </a:extLst>
            </p:cNvPr>
            <p:cNvSpPr txBox="1">
              <a:spLocks/>
            </p:cNvSpPr>
            <p:nvPr/>
          </p:nvSpPr>
          <p:spPr>
            <a:xfrm>
              <a:off x="5524768" y="690082"/>
              <a:ext cx="2564864" cy="3802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Fully Connected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</a:t>
              </a:r>
              <a:r>
                <a:rPr lang="en-US" sz="1800" dirty="0" err="1">
                  <a:latin typeface="Karla" pitchFamily="2" charset="0"/>
                </a:rPr>
                <a:t>n_nodes</a:t>
              </a:r>
              <a:r>
                <a:rPr lang="en-US" sz="1800" dirty="0">
                  <a:latin typeface="Karla" pitchFamily="2" charset="0"/>
                </a:rPr>
                <a:t>=512)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9B323F-706F-40EA-952E-D6CDB4DC1171}"/>
              </a:ext>
            </a:extLst>
          </p:cNvPr>
          <p:cNvGrpSpPr/>
          <p:nvPr/>
        </p:nvGrpSpPr>
        <p:grpSpPr>
          <a:xfrm>
            <a:off x="760406" y="1201420"/>
            <a:ext cx="9625217" cy="4996963"/>
            <a:chOff x="760406" y="1201420"/>
            <a:chExt cx="9625217" cy="4996963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ACCA66B9-8686-4507-9F9B-B0EE9F30E267}"/>
                </a:ext>
              </a:extLst>
            </p:cNvPr>
            <p:cNvGrpSpPr/>
            <p:nvPr/>
          </p:nvGrpSpPr>
          <p:grpSpPr>
            <a:xfrm rot="10265116">
              <a:off x="7079872" y="1354889"/>
              <a:ext cx="3305751" cy="4661960"/>
              <a:chOff x="4423222" y="-922311"/>
              <a:chExt cx="3305751" cy="4661960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E00B2C6E-9621-489B-A3C4-7401566FF63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423222" y="2206785"/>
                <a:ext cx="2946176" cy="153286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7EFA2BB-3B67-437C-A7B8-2092E32FA32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461869" y="2210774"/>
                <a:ext cx="2950476" cy="9276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9AFEF53-D9AA-4966-B3F2-86CDC7A4B0DF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510323" y="2221731"/>
                <a:ext cx="2958721" cy="34305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67BCD6A2-F459-4A86-8971-897F0E66CEDD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564550" y="2006183"/>
                <a:ext cx="2916202" cy="21402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199A896D-8E61-4A3F-8D6E-B5621B117B3C}"/>
                  </a:ext>
                </a:extLst>
              </p:cNvPr>
              <p:cNvCxnSpPr>
                <a:cxnSpLocks/>
                <a:endCxn id="149" idx="7"/>
              </p:cNvCxnSpPr>
              <p:nvPr/>
            </p:nvCxnSpPr>
            <p:spPr>
              <a:xfrm rot="11334884" flipH="1">
                <a:off x="4605800" y="911475"/>
                <a:ext cx="2871234" cy="130665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6984CC4F-CB59-40F4-A01F-AC3D0AD5ABA6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671963" y="245284"/>
                <a:ext cx="2959357" cy="1983762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D181E14-3908-4F74-B126-141998592700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706365" y="-376821"/>
                <a:ext cx="2973140" cy="26125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DC2BF9BE-8C27-4DD3-AB16-124961F5695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786651" y="-922311"/>
                <a:ext cx="2942322" cy="31573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EC0FF5-2444-4F93-83A0-258F194EF1B4}"/>
                </a:ext>
              </a:extLst>
            </p:cNvPr>
            <p:cNvGrpSpPr/>
            <p:nvPr/>
          </p:nvGrpSpPr>
          <p:grpSpPr>
            <a:xfrm>
              <a:off x="4521900" y="1345928"/>
              <a:ext cx="2683114" cy="4689993"/>
              <a:chOff x="4521900" y="1345928"/>
              <a:chExt cx="2683114" cy="4689993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4C2AD3E-44F8-46E6-B802-8591F0035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9787" y="1987767"/>
                <a:ext cx="2610253" cy="404815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7FF40C7-B1EC-4661-87BE-4C8954468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1564" y="1987767"/>
                <a:ext cx="2643262" cy="347631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A61C01A-9D4A-4F52-915F-267C80554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4774" y="1994556"/>
                <a:ext cx="2625612" cy="2864333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4EA07DA-8149-4BF7-A70F-7664C0381F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582" y="1992962"/>
                <a:ext cx="2620599" cy="226956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2AA844C-4578-425C-84E8-0D0768E9B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900" y="1987767"/>
                <a:ext cx="2675444" cy="112488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2194B9E-22B6-4F94-B564-CE0850D5A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6132" y="1987767"/>
                <a:ext cx="2637557" cy="54048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C2FB7D33-57C7-4600-8D70-3A0809BD15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900" y="1949889"/>
                <a:ext cx="2659459" cy="39675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FF6ADD1-A072-4C61-A14D-947581E691F6}"/>
                  </a:ext>
                </a:extLst>
              </p:cNvPr>
              <p:cNvCxnSpPr/>
              <p:nvPr/>
            </p:nvCxnSpPr>
            <p:spPr>
              <a:xfrm flipV="1">
                <a:off x="4559787" y="1345928"/>
                <a:ext cx="2645227" cy="642042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68F5090-A116-4195-B8D3-21EC622851FD}"/>
                </a:ext>
              </a:extLst>
            </p:cNvPr>
            <p:cNvGrpSpPr/>
            <p:nvPr/>
          </p:nvGrpSpPr>
          <p:grpSpPr>
            <a:xfrm>
              <a:off x="760406" y="2558481"/>
              <a:ext cx="2093377" cy="2077856"/>
              <a:chOff x="8275207" y="2762556"/>
              <a:chExt cx="2093377" cy="2077856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5293981-0438-40F3-916A-21EDA2C0AE70}"/>
                  </a:ext>
                </a:extLst>
              </p:cNvPr>
              <p:cNvGrpSpPr/>
              <p:nvPr/>
            </p:nvGrpSpPr>
            <p:grpSpPr>
              <a:xfrm>
                <a:off x="9033832" y="2762556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9E181502-1EB6-4259-B3D3-2D4CEE2AE2C9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D72594E2-A556-43A0-8320-3BE0059C7A45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34DEB3A2-39FC-4CD8-AAEB-46A38E76B5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61408D7F-64E2-4E56-AA3E-1652DF8965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58E5A85-B849-45C1-B8F2-4D925E694B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89404160-3DE1-436C-B93E-E4C694567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CFE4F0C8-394D-4A85-8F96-B92A23DE06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74BC4C5-0514-4E61-8CF5-0B11E8A4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CA387C4-2EC7-4D8B-8946-044E8F8FCF08}"/>
                  </a:ext>
                </a:extLst>
              </p:cNvPr>
              <p:cNvGrpSpPr/>
              <p:nvPr/>
            </p:nvGrpSpPr>
            <p:grpSpPr>
              <a:xfrm>
                <a:off x="8780552" y="300506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F2E87376-0FCA-4D87-8DF9-A992CE62BD7C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F503A03E-B005-4833-8094-1D534EA86B88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339A1FC6-1A51-4871-807D-93EE5AC11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CAC1F19-DEB6-41E0-838A-C98DB81779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28BC766-C081-486F-9893-63774F7978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C64FE30-9E7C-44C4-97F4-D79C13571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5F3F4AFA-C1A6-4D42-B143-269007C1A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EDF74631-1FCC-466B-8746-0D855EB9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192981B-F24B-4EA7-A235-8426A7384E4D}"/>
                  </a:ext>
                </a:extLst>
              </p:cNvPr>
              <p:cNvGrpSpPr/>
              <p:nvPr/>
            </p:nvGrpSpPr>
            <p:grpSpPr>
              <a:xfrm>
                <a:off x="8526530" y="3256465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43A71AC5-F3B9-4E1B-8D44-A69BAE6DB4CA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AB16742C-E742-4849-8AB4-019BAD8EB87C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64C5F165-2564-4721-BBEF-726821CBAE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CD7E9C11-8DD5-42B8-9A67-219E1DB64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349072F-CE9A-433C-B904-B9035D3A6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A10819A-79E6-4492-B2F2-E4260F467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8259EF7D-BA20-4FBD-80CC-6D0F45E31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425675E-2C96-48D0-A02C-7255C0373F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F83FD81-8373-4E59-AD06-0AB8D4C113E2}"/>
                  </a:ext>
                </a:extLst>
              </p:cNvPr>
              <p:cNvGrpSpPr/>
              <p:nvPr/>
            </p:nvGrpSpPr>
            <p:grpSpPr>
              <a:xfrm>
                <a:off x="8275207" y="350407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F49D2C43-E0ED-4B7C-AFFD-B70C8310047B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588AA046-38F2-4435-B733-85B329B25DBB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13DFC044-1E9E-4DDD-8B4A-EA6EC8E9C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EBBB1BC8-C98E-471B-8467-4135A65D1C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002A8F4-0CE1-46EB-874E-F0A96AB2E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FDEB7DFD-CE5C-4157-96DE-62EE5211E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7F6E68A2-1595-4BB3-9420-3FFE65420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A8BF96D6-0B00-4EF6-8813-1F67A15CF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1C99DD8-F797-48E1-BF17-790E72C96D15}"/>
                </a:ext>
              </a:extLst>
            </p:cNvPr>
            <p:cNvSpPr/>
            <p:nvPr/>
          </p:nvSpPr>
          <p:spPr>
            <a:xfrm>
              <a:off x="4373117" y="2985725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A1C8A48-BF89-4D69-8D86-E8562B8D9666}"/>
                </a:ext>
              </a:extLst>
            </p:cNvPr>
            <p:cNvSpPr/>
            <p:nvPr/>
          </p:nvSpPr>
          <p:spPr>
            <a:xfrm>
              <a:off x="4373117" y="3544022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0AD4ADF-FBE8-44F6-9002-510CF40558AE}"/>
                </a:ext>
              </a:extLst>
            </p:cNvPr>
            <p:cNvSpPr/>
            <p:nvPr/>
          </p:nvSpPr>
          <p:spPr>
            <a:xfrm>
              <a:off x="4373117" y="4683059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019EDD0-CD4E-43DC-841F-C420A72F03E2}"/>
                </a:ext>
              </a:extLst>
            </p:cNvPr>
            <p:cNvSpPr/>
            <p:nvPr/>
          </p:nvSpPr>
          <p:spPr>
            <a:xfrm>
              <a:off x="4373117" y="1825757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27ED54F-37FC-4FBD-B247-575BADF0E1B0}"/>
                </a:ext>
              </a:extLst>
            </p:cNvPr>
            <p:cNvSpPr/>
            <p:nvPr/>
          </p:nvSpPr>
          <p:spPr>
            <a:xfrm>
              <a:off x="4373117" y="2393294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A91BB89-17FE-4ADE-996F-45296D77AE9A}"/>
                </a:ext>
              </a:extLst>
            </p:cNvPr>
            <p:cNvGrpSpPr/>
            <p:nvPr/>
          </p:nvGrpSpPr>
          <p:grpSpPr>
            <a:xfrm>
              <a:off x="4524551" y="4085970"/>
              <a:ext cx="73775" cy="356419"/>
              <a:chOff x="4718264" y="3052390"/>
              <a:chExt cx="106078" cy="512478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EE72056-5EC9-477B-A30C-5F402FD37AED}"/>
                  </a:ext>
                </a:extLst>
              </p:cNvPr>
              <p:cNvSpPr/>
              <p:nvPr/>
            </p:nvSpPr>
            <p:spPr>
              <a:xfrm>
                <a:off x="4721466" y="3052390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F9E172EB-AF0B-4AF8-BE45-6E4B34693F6D}"/>
                  </a:ext>
                </a:extLst>
              </p:cNvPr>
              <p:cNvSpPr/>
              <p:nvPr/>
            </p:nvSpPr>
            <p:spPr>
              <a:xfrm>
                <a:off x="4718264" y="3255590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C9E99809-CEE6-4C20-A5B7-6DD65576D3F1}"/>
                  </a:ext>
                </a:extLst>
              </p:cNvPr>
              <p:cNvSpPr/>
              <p:nvPr/>
            </p:nvSpPr>
            <p:spPr>
              <a:xfrm>
                <a:off x="4723013" y="3463539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37E79E-D213-4FEC-B103-59B9660B74E4}"/>
                </a:ext>
              </a:extLst>
            </p:cNvPr>
            <p:cNvGrpSpPr/>
            <p:nvPr/>
          </p:nvGrpSpPr>
          <p:grpSpPr>
            <a:xfrm>
              <a:off x="7052615" y="1201420"/>
              <a:ext cx="296908" cy="4996963"/>
              <a:chOff x="5951491" y="1201420"/>
              <a:chExt cx="296908" cy="499696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4DAC095-85B8-45D5-B766-CDCCBB87F1B8}"/>
                  </a:ext>
                </a:extLst>
              </p:cNvPr>
              <p:cNvGrpSpPr/>
              <p:nvPr/>
            </p:nvGrpSpPr>
            <p:grpSpPr>
              <a:xfrm>
                <a:off x="5951491" y="1201420"/>
                <a:ext cx="289017" cy="2061135"/>
                <a:chOff x="5951491" y="1201420"/>
                <a:chExt cx="289017" cy="2061135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889419AE-B369-4CC3-BA19-F02E0A0FC174}"/>
                    </a:ext>
                  </a:extLst>
                </p:cNvPr>
                <p:cNvGrpSpPr/>
                <p:nvPr/>
              </p:nvGrpSpPr>
              <p:grpSpPr>
                <a:xfrm>
                  <a:off x="5951491" y="1201420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20B39BD2-5142-4C87-AA32-93970A93AFE6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5AB3ECCA-2B12-43F3-A069-2CE9FD49AF47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9FD50CEA-61CB-4CA6-B602-34583EA1CBC1}"/>
                    </a:ext>
                  </a:extLst>
                </p:cNvPr>
                <p:cNvGrpSpPr/>
                <p:nvPr/>
              </p:nvGrpSpPr>
              <p:grpSpPr>
                <a:xfrm>
                  <a:off x="5951491" y="2383745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6DE1E430-FB52-46CF-9E12-6C4D31D8729C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CF65F16F-F188-4A33-AB6B-B22A80A7A7BD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63F1BF1-B437-4EBC-A5C1-1A39772D4675}"/>
                  </a:ext>
                </a:extLst>
              </p:cNvPr>
              <p:cNvGrpSpPr/>
              <p:nvPr/>
            </p:nvGrpSpPr>
            <p:grpSpPr>
              <a:xfrm>
                <a:off x="5959382" y="4137248"/>
                <a:ext cx="289017" cy="2061135"/>
                <a:chOff x="5951491" y="1201420"/>
                <a:chExt cx="289017" cy="2061135"/>
              </a:xfrm>
            </p:grpSpPr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AF2669B8-DF85-4D44-8837-7DDACA1E9A5A}"/>
                    </a:ext>
                  </a:extLst>
                </p:cNvPr>
                <p:cNvGrpSpPr/>
                <p:nvPr/>
              </p:nvGrpSpPr>
              <p:grpSpPr>
                <a:xfrm>
                  <a:off x="5951491" y="1201420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E82EBA7B-C312-4F1C-B864-9E30A691B955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9CA7BE82-E9BA-46C8-A884-F099F267F41B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A40EE468-6254-4116-99FE-59988E81B371}"/>
                    </a:ext>
                  </a:extLst>
                </p:cNvPr>
                <p:cNvGrpSpPr/>
                <p:nvPr/>
              </p:nvGrpSpPr>
              <p:grpSpPr>
                <a:xfrm>
                  <a:off x="5951491" y="2383745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83525E70-7ED8-490D-8BA7-1D8265AAA671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F9862C43-4160-44DD-997F-E1F1219BB581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40E3161-93B0-49E3-B0EC-ACBD81B61817}"/>
                  </a:ext>
                </a:extLst>
              </p:cNvPr>
              <p:cNvGrpSpPr/>
              <p:nvPr/>
            </p:nvGrpSpPr>
            <p:grpSpPr>
              <a:xfrm>
                <a:off x="6058731" y="3528114"/>
                <a:ext cx="73775" cy="356419"/>
                <a:chOff x="4718264" y="3052390"/>
                <a:chExt cx="106078" cy="512478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E841C2C0-6068-49BE-AA51-E7490ECE240D}"/>
                    </a:ext>
                  </a:extLst>
                </p:cNvPr>
                <p:cNvSpPr/>
                <p:nvPr/>
              </p:nvSpPr>
              <p:spPr>
                <a:xfrm>
                  <a:off x="4721466" y="3052390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702F7311-6AD9-4DD1-9714-8885784A67BA}"/>
                    </a:ext>
                  </a:extLst>
                </p:cNvPr>
                <p:cNvSpPr/>
                <p:nvPr/>
              </p:nvSpPr>
              <p:spPr>
                <a:xfrm>
                  <a:off x="4718264" y="3255590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2FC87826-70A0-4191-BB6B-5697F4DC6F2B}"/>
                    </a:ext>
                  </a:extLst>
                </p:cNvPr>
                <p:cNvSpPr/>
                <p:nvPr/>
              </p:nvSpPr>
              <p:spPr>
                <a:xfrm>
                  <a:off x="4723013" y="3463539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16B9A87-1DA5-46C2-A589-742B9E8E9792}"/>
                </a:ext>
              </a:extLst>
            </p:cNvPr>
            <p:cNvGrpSpPr/>
            <p:nvPr/>
          </p:nvGrpSpPr>
          <p:grpSpPr>
            <a:xfrm>
              <a:off x="10076932" y="2709340"/>
              <a:ext cx="289017" cy="2061135"/>
              <a:chOff x="5951491" y="1201420"/>
              <a:chExt cx="289017" cy="206113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4F67699-2F3F-4A23-9833-D5BFAF19C862}"/>
                  </a:ext>
                </a:extLst>
              </p:cNvPr>
              <p:cNvGrpSpPr/>
              <p:nvPr/>
            </p:nvGrpSpPr>
            <p:grpSpPr>
              <a:xfrm>
                <a:off x="5951491" y="1201420"/>
                <a:ext cx="289017" cy="878810"/>
                <a:chOff x="5951491" y="1201420"/>
                <a:chExt cx="289017" cy="878810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BA0ECA6-0BDD-4DCE-A4B0-102BE1B41E00}"/>
                    </a:ext>
                  </a:extLst>
                </p:cNvPr>
                <p:cNvSpPr/>
                <p:nvPr/>
              </p:nvSpPr>
              <p:spPr>
                <a:xfrm>
                  <a:off x="5951491" y="1201420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332A7089-C8DC-44D3-9B0C-EF771BAC72A8}"/>
                    </a:ext>
                  </a:extLst>
                </p:cNvPr>
                <p:cNvSpPr/>
                <p:nvPr/>
              </p:nvSpPr>
              <p:spPr>
                <a:xfrm>
                  <a:off x="5951491" y="1791213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A2A731D8-32F4-4CF8-BB4C-96CD6252F7D7}"/>
                  </a:ext>
                </a:extLst>
              </p:cNvPr>
              <p:cNvGrpSpPr/>
              <p:nvPr/>
            </p:nvGrpSpPr>
            <p:grpSpPr>
              <a:xfrm>
                <a:off x="5951491" y="2383745"/>
                <a:ext cx="289017" cy="878810"/>
                <a:chOff x="5951491" y="1201420"/>
                <a:chExt cx="289017" cy="878810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C618AA7E-131D-4FE0-A1C1-07AC1EB514AB}"/>
                    </a:ext>
                  </a:extLst>
                </p:cNvPr>
                <p:cNvSpPr/>
                <p:nvPr/>
              </p:nvSpPr>
              <p:spPr>
                <a:xfrm>
                  <a:off x="5951491" y="1201420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D40964C3-D075-4BBE-B371-114FF1D3155B}"/>
                    </a:ext>
                  </a:extLst>
                </p:cNvPr>
                <p:cNvSpPr/>
                <p:nvPr/>
              </p:nvSpPr>
              <p:spPr>
                <a:xfrm>
                  <a:off x="5951491" y="1791213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99" name="Content Placeholder 2">
            <a:extLst>
              <a:ext uri="{FF2B5EF4-FFF2-40B4-BE49-F238E27FC236}">
                <a16:creationId xmlns:a16="http://schemas.microsoft.com/office/drawing/2014/main" id="{F57B7A0C-24F4-4199-8776-1147A91F02A6}"/>
              </a:ext>
            </a:extLst>
          </p:cNvPr>
          <p:cNvSpPr txBox="1">
            <a:spLocks/>
          </p:cNvSpPr>
          <p:nvPr/>
        </p:nvSpPr>
        <p:spPr>
          <a:xfrm>
            <a:off x="3539525" y="297588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Flatten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 16X16X16)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035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avlos Protopap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13" y="2262059"/>
            <a:ext cx="1378423" cy="17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5205877" y="4911648"/>
            <a:ext cx="1790516" cy="1391729"/>
            <a:chOff x="5205877" y="4911648"/>
            <a:chExt cx="1790516" cy="139172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5877" y="4911648"/>
              <a:ext cx="1463040" cy="914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6613" y="5120307"/>
              <a:ext cx="1397977" cy="9144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040" y="5388977"/>
              <a:ext cx="1434353" cy="9144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7441908" y="4936601"/>
            <a:ext cx="1766514" cy="1291266"/>
            <a:chOff x="7441908" y="4936601"/>
            <a:chExt cx="1766514" cy="129126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41908" y="4936601"/>
              <a:ext cx="1415562" cy="914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0294" y="5141435"/>
              <a:ext cx="1371600" cy="9144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24003" y="5313467"/>
              <a:ext cx="1384419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2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7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pic>
        <p:nvPicPr>
          <p:cNvPr id="7170" name="Picture 2" descr="mage result for memes nothing to s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07" y="0"/>
            <a:ext cx="5715000" cy="707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0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err="1"/>
              <a:t>BackProp</a:t>
            </a:r>
            <a:r>
              <a:rPr lang="en-US" b="1" dirty="0"/>
              <a:t> of </a:t>
            </a:r>
            <a:r>
              <a:rPr lang="en-US" b="1" dirty="0" err="1"/>
              <a:t>MaxPooling</a:t>
            </a:r>
            <a:r>
              <a:rPr lang="en-US" b="1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82733"/>
              </p:ext>
            </p:extLst>
          </p:nvPr>
        </p:nvGraphicFramePr>
        <p:xfrm>
          <a:off x="3960800" y="2669334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622623"/>
              </p:ext>
            </p:extLst>
          </p:nvPr>
        </p:nvGraphicFramePr>
        <p:xfrm>
          <a:off x="8372713" y="3238299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62380" y="1036881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Forward mode, 3x3 stride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0800" y="1913515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81435" y="1604369"/>
            <a:ext cx="12475914" cy="4633758"/>
            <a:chOff x="-181435" y="1604369"/>
            <a:chExt cx="12475914" cy="4633758"/>
          </a:xfrm>
        </p:grpSpPr>
        <p:sp>
          <p:nvSpPr>
            <p:cNvPr id="8" name="Right Arrow 7"/>
            <p:cNvSpPr/>
            <p:nvPr/>
          </p:nvSpPr>
          <p:spPr>
            <a:xfrm>
              <a:off x="1319205" y="3812878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1821110"/>
              <a:ext cx="1405091" cy="4417017"/>
              <a:chOff x="0" y="1317356"/>
              <a:chExt cx="1405091" cy="441701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317356"/>
                <a:ext cx="1405091" cy="441701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7277112" y="3771431"/>
              <a:ext cx="928914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889388" y="1604369"/>
              <a:ext cx="1405091" cy="4417017"/>
              <a:chOff x="0" y="1317356"/>
              <a:chExt cx="1405091" cy="4417017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0" y="1317356"/>
                <a:ext cx="1405091" cy="4417017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10341338" y="3743865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1917304" y="3727736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7304" y="3727736"/>
                  <a:ext cx="819509" cy="95824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323022" y="3820626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184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5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239682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997310" y="2686660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04622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562380" y="1036881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Forward mode, 3x3 stride 1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-181435" y="1604369"/>
            <a:ext cx="12475914" cy="4633758"/>
            <a:chOff x="-181435" y="1604369"/>
            <a:chExt cx="12475914" cy="4633758"/>
          </a:xfrm>
        </p:grpSpPr>
        <p:sp>
          <p:nvSpPr>
            <p:cNvPr id="19" name="Right Arrow 18"/>
            <p:cNvSpPr/>
            <p:nvPr/>
          </p:nvSpPr>
          <p:spPr>
            <a:xfrm>
              <a:off x="1319205" y="3812878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-181435" y="1821110"/>
              <a:ext cx="1405091" cy="4417017"/>
              <a:chOff x="0" y="1317356"/>
              <a:chExt cx="1405091" cy="441701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1317356"/>
                <a:ext cx="1405091" cy="441701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21" name="Right Arrow 20"/>
            <p:cNvSpPr/>
            <p:nvPr/>
          </p:nvSpPr>
          <p:spPr>
            <a:xfrm>
              <a:off x="7277112" y="3771431"/>
              <a:ext cx="928914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0889388" y="1604369"/>
              <a:ext cx="1405091" cy="4417017"/>
              <a:chOff x="0" y="1317356"/>
              <a:chExt cx="1405091" cy="4417017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26" name="Rectangle 25"/>
              <p:cNvSpPr/>
              <p:nvPr/>
            </p:nvSpPr>
            <p:spPr>
              <a:xfrm>
                <a:off x="0" y="1317356"/>
                <a:ext cx="1405091" cy="4417017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23" name="Right Arrow 22"/>
            <p:cNvSpPr/>
            <p:nvPr/>
          </p:nvSpPr>
          <p:spPr>
            <a:xfrm>
              <a:off x="10341338" y="3743865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1917304" y="3727736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7304" y="3727736"/>
                  <a:ext cx="819509" cy="95824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Arrow 24"/>
            <p:cNvSpPr/>
            <p:nvPr/>
          </p:nvSpPr>
          <p:spPr>
            <a:xfrm>
              <a:off x="3323022" y="3820626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960800" y="1913515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</p:spTree>
    <p:extLst>
      <p:ext uri="{BB962C8B-B14F-4D97-AF65-F5344CB8AC3E}">
        <p14:creationId xmlns:p14="http://schemas.microsoft.com/office/powerpoint/2010/main" val="153878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11363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605237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79201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960800" y="1913515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81435" y="1036881"/>
            <a:ext cx="12475914" cy="5201246"/>
            <a:chOff x="-181435" y="1036881"/>
            <a:chExt cx="12475914" cy="5201246"/>
          </a:xfrm>
        </p:grpSpPr>
        <p:grpSp>
          <p:nvGrpSpPr>
            <p:cNvPr id="10" name="Group 9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sp>
            <p:nvSpPr>
              <p:cNvPr id="12" name="Right Arrow 11"/>
              <p:cNvSpPr/>
              <p:nvPr/>
            </p:nvSpPr>
            <p:spPr>
              <a:xfrm>
                <a:off x="1319205" y="3812878"/>
                <a:ext cx="502550" cy="46299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-181435" y="1821110"/>
                <a:ext cx="1405091" cy="4417017"/>
                <a:chOff x="0" y="1317356"/>
                <a:chExt cx="1405091" cy="4417017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0" y="1317356"/>
                  <a:ext cx="1405091" cy="441701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 rot="16200000">
                  <a:off x="-666895" y="3302781"/>
                  <a:ext cx="28344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rest of the network</a:t>
                  </a:r>
                </a:p>
              </p:txBody>
            </p:sp>
          </p:grpSp>
          <p:sp>
            <p:nvSpPr>
              <p:cNvPr id="14" name="Right Arrow 13"/>
              <p:cNvSpPr/>
              <p:nvPr/>
            </p:nvSpPr>
            <p:spPr>
              <a:xfrm>
                <a:off x="7277112" y="3771431"/>
                <a:ext cx="928914" cy="435429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10889388" y="1604369"/>
                <a:ext cx="1405091" cy="4417017"/>
                <a:chOff x="0" y="1317356"/>
                <a:chExt cx="1405091" cy="4417017"/>
              </a:xfr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0" y="1317356"/>
                  <a:ext cx="1405091" cy="4417017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 rot="16200000">
                  <a:off x="-666895" y="3302781"/>
                  <a:ext cx="2834430" cy="461665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rest of the network</a:t>
                  </a:r>
                </a:p>
              </p:txBody>
            </p:sp>
          </p:grpSp>
          <p:sp>
            <p:nvSpPr>
              <p:cNvPr id="16" name="Right Arrow 15"/>
              <p:cNvSpPr/>
              <p:nvPr/>
            </p:nvSpPr>
            <p:spPr>
              <a:xfrm>
                <a:off x="10341338" y="3743865"/>
                <a:ext cx="502550" cy="46299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1917304" y="3727736"/>
                    <a:ext cx="819509" cy="958248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scene3d>
                    <a:camera prst="orthographicFront">
                      <a:rot lat="600000" lon="600003" rev="0"/>
                    </a:camera>
                    <a:lightRig rig="twoPt" dir="t">
                      <a:rot lat="0" lon="0" rev="0"/>
                    </a:lightRig>
                  </a:scene3d>
                  <a:sp3d extrusionH="2552700" contourW="127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tx1">
                        <a:lumMod val="65000"/>
                        <a:lumOff val="35000"/>
                      </a:schemeClr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7304" y="3727736"/>
                    <a:ext cx="819509" cy="958248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ight Arrow 17"/>
              <p:cNvSpPr/>
              <p:nvPr/>
            </p:nvSpPr>
            <p:spPr>
              <a:xfrm>
                <a:off x="3323022" y="3820626"/>
                <a:ext cx="502550" cy="46299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562380" y="1036881"/>
              <a:ext cx="10327008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400" dirty="0"/>
                <a:t>Forward mode, 3x3 stride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31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60733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251123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814099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-181435" y="1036881"/>
            <a:ext cx="12475914" cy="5201246"/>
            <a:chOff x="-181435" y="1036881"/>
            <a:chExt cx="12475914" cy="5201246"/>
          </a:xfrm>
        </p:grpSpPr>
        <p:grpSp>
          <p:nvGrpSpPr>
            <p:cNvPr id="10" name="Group 9"/>
            <p:cNvGrpSpPr/>
            <p:nvPr/>
          </p:nvGrpSpPr>
          <p:grpSpPr>
            <a:xfrm>
              <a:off x="-181435" y="1036881"/>
              <a:ext cx="12475914" cy="5201246"/>
              <a:chOff x="-181435" y="1036881"/>
              <a:chExt cx="12475914" cy="5201246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sp>
              <p:nvSpPr>
                <p:cNvPr id="14" name="Right Arrow 13"/>
                <p:cNvSpPr/>
                <p:nvPr/>
              </p:nvSpPr>
              <p:spPr>
                <a:xfrm>
                  <a:off x="1319205" y="3812878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3" name="Rectangle 22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16" name="Right Arrow 15"/>
                <p:cNvSpPr/>
                <p:nvPr/>
              </p:nvSpPr>
              <p:spPr>
                <a:xfrm>
                  <a:off x="7277112" y="3771431"/>
                  <a:ext cx="928914" cy="435429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1" name="Rectangle 20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18" name="Right Arrow 17"/>
                <p:cNvSpPr/>
                <p:nvPr/>
              </p:nvSpPr>
              <p:spPr>
                <a:xfrm>
                  <a:off x="10341338" y="3743865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Rectangle 1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ight Arrow 19"/>
                <p:cNvSpPr/>
                <p:nvPr/>
              </p:nvSpPr>
              <p:spPr>
                <a:xfrm>
                  <a:off x="3323022" y="3820626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62380" y="1036881"/>
                <a:ext cx="10327008" cy="815708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Forward mode, 3x3 stride 1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960800" y="1913515"/>
              <a:ext cx="3013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 of layer 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67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16562" y="6444982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733822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56541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-181435" y="1036881"/>
            <a:ext cx="12475914" cy="5201246"/>
            <a:chOff x="-181435" y="1036881"/>
            <a:chExt cx="12475914" cy="5201246"/>
          </a:xfrm>
        </p:grpSpPr>
        <p:grpSp>
          <p:nvGrpSpPr>
            <p:cNvPr id="21" name="Group 20"/>
            <p:cNvGrpSpPr/>
            <p:nvPr/>
          </p:nvGrpSpPr>
          <p:grpSpPr>
            <a:xfrm>
              <a:off x="-181435" y="1036881"/>
              <a:ext cx="12475914" cy="5201246"/>
              <a:chOff x="-181435" y="1036881"/>
              <a:chExt cx="12475914" cy="5201246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sp>
              <p:nvSpPr>
                <p:cNvPr id="25" name="Right Arrow 24"/>
                <p:cNvSpPr/>
                <p:nvPr/>
              </p:nvSpPr>
              <p:spPr>
                <a:xfrm>
                  <a:off x="1319205" y="3812878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34" name="Rectangle 33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27" name="Right Arrow 26"/>
                <p:cNvSpPr/>
                <p:nvPr/>
              </p:nvSpPr>
              <p:spPr>
                <a:xfrm>
                  <a:off x="7277112" y="3771431"/>
                  <a:ext cx="928914" cy="435429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29" name="Right Arrow 28"/>
                <p:cNvSpPr/>
                <p:nvPr/>
              </p:nvSpPr>
              <p:spPr>
                <a:xfrm>
                  <a:off x="10341338" y="3743865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Rectangle 2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Right Arrow 30"/>
                <p:cNvSpPr/>
                <p:nvPr/>
              </p:nvSpPr>
              <p:spPr>
                <a:xfrm>
                  <a:off x="3323022" y="3820626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562380" y="1036881"/>
                <a:ext cx="10327008" cy="815708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Forward mode, 3x3 stride 1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960800" y="1913515"/>
              <a:ext cx="3013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 of layer 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77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417142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647482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sp>
              <p:nvSpPr>
                <p:cNvPr id="16" name="Right Arrow 15"/>
                <p:cNvSpPr/>
                <p:nvPr/>
              </p:nvSpPr>
              <p:spPr>
                <a:xfrm rot="10800000">
                  <a:off x="1319205" y="3812878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18" name="Right Arrow 17"/>
                <p:cNvSpPr/>
                <p:nvPr/>
              </p:nvSpPr>
              <p:spPr>
                <a:xfrm rot="10800000">
                  <a:off x="7277112" y="3771431"/>
                  <a:ext cx="928914" cy="435429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3" name="Rectangle 22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sp>
              <p:nvSpPr>
                <p:cNvPr id="20" name="Right Arrow 19"/>
                <p:cNvSpPr/>
                <p:nvPr/>
              </p:nvSpPr>
              <p:spPr>
                <a:xfrm rot="10800000">
                  <a:off x="10341338" y="3743865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1" name="Rectangle 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Right Arrow 21"/>
                <p:cNvSpPr/>
                <p:nvPr/>
              </p:nvSpPr>
              <p:spPr>
                <a:xfrm rot="10800000">
                  <a:off x="3323022" y="3820626"/>
                  <a:ext cx="502550" cy="462995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727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931442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88222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959352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75904" y="3236976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29" name="Right Arrow 28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2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498106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11472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959352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004503" y="3285968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75904" y="3236976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43" name="Rectangle 42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Rectangle 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3" name="TextBox 32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45" name="Right Arrow 44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47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97317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88278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959352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9352" y="3225999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75904" y="3225999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29" name="Right Arrow 28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1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97317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88278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97705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9352" y="3225999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45248" y="3225999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29" name="Oval 28"/>
          <p:cNvSpPr/>
          <p:nvPr/>
        </p:nvSpPr>
        <p:spPr>
          <a:xfrm>
            <a:off x="5270830" y="2702568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67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97317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88278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97705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9352" y="3225999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45248" y="3225999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5190016" y="2620152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+3</a:t>
            </a:r>
          </a:p>
        </p:txBody>
      </p:sp>
      <p:sp>
        <p:nvSpPr>
          <p:cNvPr id="31" name="Right Arrow 30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2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6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97317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88278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236059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9352" y="3225999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97338" y="3225999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5190016" y="2620152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+3</a:t>
            </a:r>
          </a:p>
        </p:txBody>
      </p:sp>
      <p:sp>
        <p:nvSpPr>
          <p:cNvPr id="29" name="Oval 28"/>
          <p:cNvSpPr/>
          <p:nvPr/>
        </p:nvSpPr>
        <p:spPr>
          <a:xfrm>
            <a:off x="5270832" y="2704960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02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97317"/>
              </p:ext>
            </p:extLst>
          </p:nvPr>
        </p:nvGraphicFramePr>
        <p:xfrm>
          <a:off x="3959352" y="2670048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88278"/>
              </p:ext>
            </p:extLst>
          </p:nvPr>
        </p:nvGraphicFramePr>
        <p:xfrm>
          <a:off x="8375904" y="3236976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6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 </a:t>
                      </a:r>
                      <a:r>
                        <a:rPr lang="en-US" baseline="-25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236059" y="2670048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9352" y="3225999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97338" y="3225999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81435" y="868382"/>
            <a:ext cx="12475914" cy="5369745"/>
            <a:chOff x="-181435" y="868382"/>
            <a:chExt cx="12475914" cy="536974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790" y="868382"/>
              <a:ext cx="11623115" cy="81570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200" dirty="0"/>
                <a:t>Backward mode. Large fonts represents the values of the derivatives of the current layer (max-pool) and small font the corresponding value of the previous layer.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1435" y="1604369"/>
              <a:ext cx="12475914" cy="4633758"/>
              <a:chOff x="-181435" y="1604369"/>
              <a:chExt cx="12475914" cy="463375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81435" y="1604369"/>
                <a:ext cx="12475914" cy="4633758"/>
                <a:chOff x="-181435" y="1604369"/>
                <a:chExt cx="12475914" cy="463375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-181435" y="1821110"/>
                  <a:ext cx="1405091" cy="4417017"/>
                  <a:chOff x="0" y="1317356"/>
                  <a:chExt cx="1405091" cy="4417017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6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0" scaled="0"/>
                    <a:tileRect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0889388" y="1604369"/>
                  <a:ext cx="1405091" cy="4417017"/>
                  <a:chOff x="0" y="1317356"/>
                  <a:chExt cx="1405091" cy="4417017"/>
                </a:xfr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0" y="1317356"/>
                    <a:ext cx="1405091" cy="4417017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 rot="16200000">
                    <a:off x="-666895" y="3302781"/>
                    <a:ext cx="2834430" cy="461665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rest of the network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scene3d>
                      <a:camera prst="orthographicFront">
                        <a:rot lat="600000" lon="600003" rev="0"/>
                      </a:camera>
                      <a:lightRig rig="twoPt" dir="t">
                        <a:rot lat="0" lon="0" rev="0"/>
                      </a:lightRig>
                    </a:scene3d>
                    <a:sp3d extrusionH="2552700" contourW="12700">
                      <a:extrusionClr>
                        <a:schemeClr val="accent1">
                          <a:lumMod val="20000"/>
                          <a:lumOff val="80000"/>
                        </a:schemeClr>
                      </a:extrusionClr>
                      <a:contourClr>
                        <a:schemeClr val="tx1">
                          <a:lumMod val="65000"/>
                          <a:lumOff val="3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7304" y="3727736"/>
                      <a:ext cx="819509" cy="95824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/>
              <p:cNvSpPr txBox="1"/>
              <p:nvPr/>
            </p:nvSpPr>
            <p:spPr>
              <a:xfrm>
                <a:off x="3960800" y="1913515"/>
                <a:ext cx="3013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 of layer L </a:t>
                </a: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5190016" y="2620152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+4</a:t>
            </a:r>
          </a:p>
        </p:txBody>
      </p:sp>
      <p:sp>
        <p:nvSpPr>
          <p:cNvPr id="31" name="Right Arrow 30"/>
          <p:cNvSpPr/>
          <p:nvPr/>
        </p:nvSpPr>
        <p:spPr>
          <a:xfrm rot="10800000">
            <a:off x="1319205" y="3812878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7277112" y="377143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10341338" y="3743865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323022" y="3820626"/>
            <a:ext cx="502550" cy="4629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576" y="811783"/>
            <a:ext cx="5602224" cy="53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Layers Receptive Field, dilated CNNs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841436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743200"/>
                  </p:ext>
                </p:extLst>
              </p:nvPr>
            </p:nvGraphicFramePr>
            <p:xfrm>
              <a:off x="1932919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743200"/>
                  </p:ext>
                </p:extLst>
              </p:nvPr>
            </p:nvGraphicFramePr>
            <p:xfrm>
              <a:off x="1932919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/>
                    <a:gridCol w="908449"/>
                    <a:gridCol w="908449"/>
                  </a:tblGrid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1" t="-1613" r="-203356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1613" r="-102000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42" t="-1613" r="-2685" b="-80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201868" y="5199711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layer 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509215"/>
                  </p:ext>
                </p:extLst>
              </p:nvPr>
            </p:nvGraphicFramePr>
            <p:xfrm>
              <a:off x="2771688" y="3630617"/>
              <a:ext cx="908449" cy="383604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509215"/>
                  </p:ext>
                </p:extLst>
              </p:nvPr>
            </p:nvGraphicFramePr>
            <p:xfrm>
              <a:off x="2771688" y="3630617"/>
              <a:ext cx="908449" cy="3920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2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67" t="-1538" r="-2667" b="-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16200000">
                <a:off x="2912086" y="3995325"/>
                <a:ext cx="6297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912086" y="3995325"/>
                <a:ext cx="62972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876355" y="4407805"/>
            <a:ext cx="3834689" cy="1244511"/>
            <a:chOff x="876355" y="4407805"/>
            <a:chExt cx="3834689" cy="1244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∑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Left Bracket 14"/>
            <p:cNvSpPr/>
            <p:nvPr/>
          </p:nvSpPr>
          <p:spPr>
            <a:xfrm>
              <a:off x="1813302" y="4407805"/>
              <a:ext cx="119617" cy="1201089"/>
            </a:xfrm>
            <a:prstGeom prst="leftBracke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/>
            <p:cNvSpPr/>
            <p:nvPr/>
          </p:nvSpPr>
          <p:spPr>
            <a:xfrm flipH="1">
              <a:off x="4605486" y="4451227"/>
              <a:ext cx="105558" cy="1201089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602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39377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0998178"/>
                  </p:ext>
                </p:extLst>
              </p:nvPr>
            </p:nvGraphicFramePr>
            <p:xfrm>
              <a:off x="2884639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0998178"/>
                  </p:ext>
                </p:extLst>
              </p:nvPr>
            </p:nvGraphicFramePr>
            <p:xfrm>
              <a:off x="2884639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/>
                    <a:gridCol w="908449"/>
                    <a:gridCol w="908449"/>
                  </a:tblGrid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71" t="-1613" r="-203356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000" t="-1613" r="-102000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342" t="-1613" r="-2685" b="-80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201868" y="5199711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layer 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656618"/>
                  </p:ext>
                </p:extLst>
              </p:nvPr>
            </p:nvGraphicFramePr>
            <p:xfrm>
              <a:off x="2771688" y="3630617"/>
              <a:ext cx="908449" cy="383604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656618"/>
                  </p:ext>
                </p:extLst>
              </p:nvPr>
            </p:nvGraphicFramePr>
            <p:xfrm>
              <a:off x="2771688" y="3630617"/>
              <a:ext cx="908449" cy="3920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2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67" t="-1538" r="-2667" b="-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16200000">
                <a:off x="3882472" y="3995325"/>
                <a:ext cx="6297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82472" y="3995325"/>
                <a:ext cx="62972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7715596"/>
                  </p:ext>
                </p:extLst>
              </p:nvPr>
            </p:nvGraphicFramePr>
            <p:xfrm>
              <a:off x="3710944" y="3634495"/>
              <a:ext cx="908449" cy="37661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7715596"/>
                  </p:ext>
                </p:extLst>
              </p:nvPr>
            </p:nvGraphicFramePr>
            <p:xfrm>
              <a:off x="3710944" y="3634495"/>
              <a:ext cx="908449" cy="3920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2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67" t="-1538" r="-2667" b="-61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9" name="Group 18"/>
          <p:cNvGrpSpPr/>
          <p:nvPr/>
        </p:nvGrpSpPr>
        <p:grpSpPr>
          <a:xfrm>
            <a:off x="1837248" y="4392307"/>
            <a:ext cx="3834689" cy="1244511"/>
            <a:chOff x="876355" y="4407805"/>
            <a:chExt cx="3834689" cy="1244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∑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ket 21"/>
            <p:cNvSpPr/>
            <p:nvPr/>
          </p:nvSpPr>
          <p:spPr>
            <a:xfrm>
              <a:off x="1813302" y="4407805"/>
              <a:ext cx="119617" cy="1201089"/>
            </a:xfrm>
            <a:prstGeom prst="leftBracke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ket 22"/>
            <p:cNvSpPr/>
            <p:nvPr/>
          </p:nvSpPr>
          <p:spPr>
            <a:xfrm flipH="1">
              <a:off x="4605486" y="4451227"/>
              <a:ext cx="105558" cy="1201089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74970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547042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884326"/>
                  </p:ext>
                </p:extLst>
              </p:nvPr>
            </p:nvGraphicFramePr>
            <p:xfrm>
              <a:off x="3743055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884326"/>
                  </p:ext>
                </p:extLst>
              </p:nvPr>
            </p:nvGraphicFramePr>
            <p:xfrm>
              <a:off x="3743055" y="4451227"/>
              <a:ext cx="2725347" cy="3766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/>
                    <a:gridCol w="908449"/>
                    <a:gridCol w="908449"/>
                  </a:tblGrid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42" t="-1613" r="-203356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67" t="-1613" r="-102000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2013" t="-1613" r="-2685" b="-80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201868" y="5199711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layer 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656618"/>
                  </p:ext>
                </p:extLst>
              </p:nvPr>
            </p:nvGraphicFramePr>
            <p:xfrm>
              <a:off x="2771688" y="3630617"/>
              <a:ext cx="908449" cy="383604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656618"/>
                  </p:ext>
                </p:extLst>
              </p:nvPr>
            </p:nvGraphicFramePr>
            <p:xfrm>
              <a:off x="2771688" y="3630617"/>
              <a:ext cx="908449" cy="3920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2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67" t="-1538" r="-2667" b="-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16200000">
                <a:off x="4831162" y="3995325"/>
                <a:ext cx="6297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31162" y="3995325"/>
                <a:ext cx="62972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7715596"/>
                  </p:ext>
                </p:extLst>
              </p:nvPr>
            </p:nvGraphicFramePr>
            <p:xfrm>
              <a:off x="3710944" y="3634495"/>
              <a:ext cx="908449" cy="37661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7715596"/>
                  </p:ext>
                </p:extLst>
              </p:nvPr>
            </p:nvGraphicFramePr>
            <p:xfrm>
              <a:off x="3710944" y="3634495"/>
              <a:ext cx="908449" cy="3920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2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67" t="-1538" r="-2667" b="-61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766"/>
                  </p:ext>
                </p:extLst>
              </p:nvPr>
            </p:nvGraphicFramePr>
            <p:xfrm>
              <a:off x="4651503" y="3630617"/>
              <a:ext cx="908449" cy="38493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766"/>
                  </p:ext>
                </p:extLst>
              </p:nvPr>
            </p:nvGraphicFramePr>
            <p:xfrm>
              <a:off x="4651503" y="3630617"/>
              <a:ext cx="908449" cy="39338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/>
                  </a:tblGrid>
                  <a:tr h="3933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67" t="-1515" r="-2667" b="-606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0" name="Group 19"/>
          <p:cNvGrpSpPr/>
          <p:nvPr/>
        </p:nvGrpSpPr>
        <p:grpSpPr>
          <a:xfrm>
            <a:off x="2736154" y="4407805"/>
            <a:ext cx="3834689" cy="1244511"/>
            <a:chOff x="876355" y="4407805"/>
            <a:chExt cx="3834689" cy="1244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∑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Left Bracket 22"/>
            <p:cNvSpPr/>
            <p:nvPr/>
          </p:nvSpPr>
          <p:spPr>
            <a:xfrm>
              <a:off x="1813302" y="4407805"/>
              <a:ext cx="119617" cy="1201089"/>
            </a:xfrm>
            <a:prstGeom prst="leftBracke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/>
            <p:cNvSpPr/>
            <p:nvPr/>
          </p:nvSpPr>
          <p:spPr>
            <a:xfrm flipH="1">
              <a:off x="4605486" y="4451227"/>
              <a:ext cx="105558" cy="1201089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589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2" name="Group 21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2453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20560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2977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32917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1853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last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24000" y="1885519"/>
            <a:ext cx="9144000" cy="4017236"/>
            <a:chOff x="1524000" y="1885519"/>
            <a:chExt cx="9144000" cy="40172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885519"/>
              <a:ext cx="9144000" cy="37065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044463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83232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894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Layer’s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is looking at (i.e. be affected by).</a:t>
            </a:r>
          </a:p>
          <a:p>
            <a:r>
              <a:rPr lang="en-US" sz="2400" dirty="0"/>
              <a:t>Apply a convolution C with kernel size</a:t>
            </a:r>
            <a:r>
              <a:rPr lang="en-US" sz="2400" b="1" dirty="0"/>
              <a:t> </a:t>
            </a:r>
            <a:r>
              <a:rPr lang="en-US" sz="2400" b="1" i="1" dirty="0"/>
              <a:t>k =</a:t>
            </a:r>
            <a:r>
              <a:rPr lang="en-US" sz="2400" b="1" dirty="0"/>
              <a:t> 3x3</a:t>
            </a:r>
            <a:r>
              <a:rPr lang="en-US" sz="2400" dirty="0"/>
              <a:t>, padding size </a:t>
            </a:r>
            <a:r>
              <a:rPr lang="en-US" sz="2400" b="1" i="1" dirty="0"/>
              <a:t>p =</a:t>
            </a:r>
            <a:r>
              <a:rPr lang="en-US" sz="2400" b="1" dirty="0"/>
              <a:t> 1x1</a:t>
            </a:r>
            <a:r>
              <a:rPr lang="en-US" sz="2400" dirty="0"/>
              <a:t>, stride </a:t>
            </a:r>
            <a:r>
              <a:rPr lang="en-US" sz="2400" b="1" i="1" dirty="0"/>
              <a:t>s =</a:t>
            </a:r>
            <a:r>
              <a:rPr lang="en-US" sz="2400" b="1" dirty="0"/>
              <a:t> 2x2</a:t>
            </a:r>
            <a:r>
              <a:rPr lang="en-US" sz="2400" dirty="0"/>
              <a:t> on an input map </a:t>
            </a:r>
            <a:r>
              <a:rPr lang="en-US" sz="2400" b="1" dirty="0"/>
              <a:t>5x5</a:t>
            </a:r>
            <a:r>
              <a:rPr lang="en-US" sz="2400" dirty="0"/>
              <a:t>, we will get an output feature map </a:t>
            </a:r>
            <a:r>
              <a:rPr lang="en-US" sz="2400" b="1" dirty="0"/>
              <a:t>3x3 </a:t>
            </a:r>
            <a:r>
              <a:rPr lang="en-US" sz="2400" dirty="0"/>
              <a:t>(green map).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63" y="3554319"/>
            <a:ext cx="5133841" cy="2581063"/>
          </a:xfrm>
          <a:prstGeom prst="rect">
            <a:avLst/>
          </a:prstGeom>
        </p:spPr>
      </p:pic>
      <p:pic>
        <p:nvPicPr>
          <p:cNvPr id="20484" name="Picture 4" descr="https://cdn-images-1.medium.com/max/1600/1*D47ER7IArwPv69k3O_1nq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58" y="3749475"/>
            <a:ext cx="3143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02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Layer’s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Applying the same convolution on top of the 3x3 feature map, we will get a </a:t>
            </a:r>
            <a:r>
              <a:rPr lang="en-US" sz="2400" b="1" dirty="0"/>
              <a:t>2x2</a:t>
            </a:r>
            <a:r>
              <a:rPr lang="en-US" sz="2400" dirty="0"/>
              <a:t> feature map (orange map)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21" y="2391628"/>
            <a:ext cx="6414570" cy="38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00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263926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96272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32917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2671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look at the receptive field again in 1D, no padding, stride 1 and kernel 3x1. </a:t>
            </a:r>
          </a:p>
          <a:p>
            <a:r>
              <a:rPr lang="en-US" sz="2400" b="1" dirty="0"/>
              <a:t>Skip some of the connections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21105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66187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3282186" y="3935564"/>
            <a:ext cx="1828580" cy="41100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110765" y="3959717"/>
            <a:ext cx="0" cy="4201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/>
          <p:cNvCxnSpPr/>
          <p:nvPr/>
        </p:nvCxnSpPr>
        <p:spPr>
          <a:xfrm>
            <a:off x="5110765" y="3953378"/>
            <a:ext cx="175295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337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pic>
        <p:nvPicPr>
          <p:cNvPr id="48" name="Picture 2" descr="https://miro.medium.com/max/790/0*3cTXIemm0k3Sbas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456089"/>
            <a:ext cx="4274820" cy="412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32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88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71397" cy="2111143"/>
          </a:xfrm>
        </p:spPr>
        <p:txBody>
          <a:bodyPr/>
          <a:lstStyle/>
          <a:p>
            <a:pPr fontAlgn="base"/>
            <a:r>
              <a:rPr lang="en-US" dirty="0"/>
              <a:t>If you are given an image of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dog</a:t>
            </a:r>
            <a:r>
              <a:rPr lang="en-US" dirty="0"/>
              <a:t> and asked to classify it. </a:t>
            </a:r>
          </a:p>
          <a:p>
            <a:pPr fontAlgn="base"/>
            <a:r>
              <a:rPr lang="en-US" dirty="0"/>
              <a:t>Most probably you will answer immediately –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Dog</a:t>
            </a:r>
            <a:r>
              <a:rPr lang="en-US" dirty="0"/>
              <a:t>! But your Deep Learning Network might not be as smart as you. It might classify it as a cat, a lion or Pavlos!</a:t>
            </a:r>
          </a:p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  <p:pic>
        <p:nvPicPr>
          <p:cNvPr id="8194" name="Picture 2" descr="mage result for cute 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811" y="283619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2487" y="3482852"/>
            <a:ext cx="585776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dirty="0">
                <a:solidFill>
                  <a:srgbClr val="464646"/>
                </a:solidFill>
                <a:latin typeface="Karla"/>
                <a:cs typeface="Karla"/>
              </a:rPr>
              <a:t>What are the reasons for that?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solidFill>
                  <a:srgbClr val="464646"/>
                </a:solidFill>
                <a:latin typeface="Karla"/>
                <a:cs typeface="Karla"/>
              </a:rPr>
              <a:t> </a:t>
            </a:r>
            <a:r>
              <a:rPr lang="en-US" sz="2800" b="1" dirty="0">
                <a:solidFill>
                  <a:srgbClr val="464646"/>
                </a:solidFill>
                <a:highlight>
                  <a:srgbClr val="FFFF00"/>
                </a:highlight>
                <a:latin typeface="Karla"/>
                <a:cs typeface="Karla"/>
              </a:rPr>
              <a:t>bias in training data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solidFill>
                  <a:srgbClr val="464646"/>
                </a:solidFill>
                <a:highlight>
                  <a:srgbClr val="FFFF00"/>
                </a:highlight>
                <a:latin typeface="Karla"/>
                <a:cs typeface="Karla"/>
              </a:rPr>
              <a:t> no regularization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solidFill>
                  <a:srgbClr val="464646"/>
                </a:solidFill>
                <a:highlight>
                  <a:srgbClr val="FFFF00"/>
                </a:highlight>
                <a:latin typeface="Karla"/>
                <a:cs typeface="Karla"/>
              </a:rPr>
              <a:t> or your network has seen too many celebrities </a:t>
            </a:r>
            <a:br>
              <a:rPr lang="en-US" sz="2800" dirty="0">
                <a:solidFill>
                  <a:srgbClr val="464646"/>
                </a:solidFill>
                <a:latin typeface="Karla"/>
                <a:cs typeface="Karla"/>
              </a:rPr>
            </a:br>
            <a:endParaRPr lang="en-US" sz="2800" dirty="0">
              <a:solidFill>
                <a:srgbClr val="464646"/>
              </a:solidFill>
              <a:latin typeface="Karla"/>
              <a:cs typeface="Karl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dirty="0"/>
              <a:t>We want to understand what made my network give a certain class as output? 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Saliency Maps</a:t>
            </a:r>
            <a:r>
              <a:rPr lang="en-US" dirty="0"/>
              <a:t>, they are a way to measure the spatial support of a particular class in a given image. </a:t>
            </a:r>
          </a:p>
          <a:p>
            <a:pPr fontAlgn="base"/>
            <a:endParaRPr lang="en-US" dirty="0"/>
          </a:p>
          <a:p>
            <a:pPr fontAlgn="base"/>
            <a:r>
              <a:rPr lang="en-US" i="1" dirty="0"/>
              <a:t>“Find me pixels responsible for the class C having score S</a:t>
            </a:r>
            <a:r>
              <a:rPr lang="de-DE" i="1" dirty="0"/>
              <a:t>(C)</a:t>
            </a:r>
            <a:r>
              <a:rPr lang="en-US" i="1" dirty="0"/>
              <a:t> when the image I is passed through my network”.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43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 maps (</a:t>
            </a:r>
            <a:r>
              <a:rPr lang="en-US" dirty="0" err="1"/>
              <a:t>cont</a:t>
            </a:r>
            <a:r>
              <a:rPr lang="en-US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204652"/>
                <a:ext cx="10771397" cy="2111143"/>
              </a:xfrm>
            </p:spPr>
            <p:txBody>
              <a:bodyPr/>
              <a:lstStyle/>
              <a:p>
                <a:pPr fontAlgn="base"/>
                <a:r>
                  <a:rPr lang="en-US" sz="2400" b="1" dirty="0"/>
                  <a:t>Question</a:t>
                </a:r>
                <a:r>
                  <a:rPr lang="en-US" sz="2400" dirty="0"/>
                  <a:t>: How do we do that?</a:t>
                </a:r>
              </a:p>
              <a:p>
                <a:pPr fontAlgn="base"/>
                <a:endParaRPr lang="en-US" sz="2400" dirty="0"/>
              </a:p>
              <a:p>
                <a:pPr fontAlgn="base"/>
                <a:endParaRPr lang="en-US" sz="2400" dirty="0"/>
              </a:p>
              <a:p>
                <a:pPr fontAlgn="base"/>
                <a:r>
                  <a:rPr lang="en-US" sz="2400" dirty="0"/>
                  <a:t>								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We differentiate!</a:t>
                </a:r>
              </a:p>
              <a:p>
                <a:pPr fontAlgn="base"/>
                <a:endParaRPr lang="en-US" sz="2400" b="1" i="1" dirty="0">
                  <a:solidFill>
                    <a:schemeClr val="accent2"/>
                  </a:solidFill>
                </a:endParaRPr>
              </a:p>
              <a:p>
                <a:pPr fontAlgn="base"/>
                <a:r>
                  <a:rPr lang="en-US" sz="2400" dirty="0"/>
                  <a:t>For any function </a:t>
                </a:r>
                <a:r>
                  <a:rPr lang="en-US" sz="2400" i="1" dirty="0"/>
                  <a:t>f(x, y, z)</a:t>
                </a:r>
                <a:r>
                  <a:rPr lang="en-US" sz="2400" dirty="0"/>
                  <a:t>, we can find the impact of variables </a:t>
                </a:r>
                <a:r>
                  <a:rPr lang="en-US" sz="2400" i="1" dirty="0"/>
                  <a:t>x, y, z</a:t>
                </a:r>
                <a:r>
                  <a:rPr lang="en-US" sz="2400" dirty="0"/>
                  <a:t> on </a:t>
                </a:r>
                <a:r>
                  <a:rPr lang="en-US" sz="2400" i="1" dirty="0"/>
                  <a:t>f </a:t>
                </a:r>
                <a:r>
                  <a:rPr lang="en-US" sz="2400" dirty="0"/>
                  <a:t>at any specific point </a:t>
                </a:r>
                <a:r>
                  <a:rPr lang="en-US" sz="2400" i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/>
                  <a:t>)</a:t>
                </a:r>
                <a:r>
                  <a:rPr lang="en-US" sz="2400" dirty="0"/>
                  <a:t> by finding its partial derivatives </a:t>
                </a:r>
                <a:r>
                  <a:rPr lang="en-US" sz="2400" dirty="0" err="1"/>
                  <a:t>w.r.t</a:t>
                </a:r>
                <a:r>
                  <a:rPr lang="en-US" sz="2400" dirty="0"/>
                  <a:t> these variables at that point.</a:t>
                </a:r>
              </a:p>
              <a:p>
                <a:pPr fontAlgn="base"/>
                <a:r>
                  <a:rPr lang="en-US" sz="2400" b="1" dirty="0"/>
                  <a:t>Similarly</a:t>
                </a:r>
                <a:r>
                  <a:rPr lang="en-US" sz="2400" dirty="0"/>
                  <a:t>, to find the responsible pixels, we take the score function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S</a:t>
                </a:r>
                <a:r>
                  <a:rPr lang="en-US" sz="2400" dirty="0"/>
                  <a:t>, for class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C</a:t>
                </a:r>
                <a:r>
                  <a:rPr lang="en-US" sz="2400" dirty="0"/>
                  <a:t> and take the </a:t>
                </a:r>
                <a:r>
                  <a:rPr lang="en-US" sz="2400" b="1" dirty="0"/>
                  <a:t>partial derivatives </a:t>
                </a:r>
                <a:r>
                  <a:rPr lang="en-US" sz="2400" dirty="0" err="1"/>
                  <a:t>w.r.t</a:t>
                </a:r>
                <a:r>
                  <a:rPr lang="en-US" sz="2400" dirty="0"/>
                  <a:t> </a:t>
                </a:r>
                <a:r>
                  <a:rPr lang="en-US" sz="2400" b="1" dirty="0"/>
                  <a:t>every pixel. </a:t>
                </a:r>
                <a:endParaRPr lang="en-US" sz="2400" b="1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204652"/>
                <a:ext cx="10771397" cy="2111143"/>
              </a:xfrm>
              <a:blipFill rotWithShape="0">
                <a:blip r:embed="rId3"/>
                <a:stretch>
                  <a:fillRect l="-905" t="-2312" r="-1302" b="-105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5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 maps (</a:t>
            </a:r>
            <a:r>
              <a:rPr lang="en-US" dirty="0" err="1"/>
              <a:t>cont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Peasy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fontAlgn="base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r>
              <a:rPr lang="en-US" sz="2400" dirty="0"/>
              <a:t>Sort of! Auto-grad can do this! </a:t>
            </a:r>
          </a:p>
          <a:p>
            <a:pPr fontAlgn="base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Forward pass of the image through the network.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Calculate the scores for every class.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Enforce derivative of score 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S</a:t>
            </a:r>
            <a:r>
              <a:rPr lang="en-US" sz="2400" dirty="0"/>
              <a:t> at last layer for all classes except class </a:t>
            </a:r>
            <a:r>
              <a:rPr lang="en-US" sz="2400" i="1" dirty="0"/>
              <a:t>C</a:t>
            </a:r>
            <a:r>
              <a:rPr lang="en-US" sz="2400" dirty="0"/>
              <a:t> to be 0. For </a:t>
            </a:r>
            <a:r>
              <a:rPr lang="en-US" sz="2400" i="1" dirty="0"/>
              <a:t>C</a:t>
            </a:r>
            <a:r>
              <a:rPr lang="en-US" sz="2400" dirty="0"/>
              <a:t>, set it to 1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err="1"/>
              <a:t>Backpropagate</a:t>
            </a:r>
            <a:r>
              <a:rPr lang="en-US" sz="2400" dirty="0"/>
              <a:t> this derivative till the start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Render them and you have your Saliency Map!</a:t>
            </a:r>
          </a:p>
          <a:p>
            <a:br>
              <a:rPr lang="en-US" sz="2400" dirty="0"/>
            </a:br>
            <a:r>
              <a:rPr lang="en-US" sz="2000" dirty="0"/>
              <a:t>Note: On step #2. Instead of doing </a:t>
            </a:r>
            <a:r>
              <a:rPr lang="en-US" sz="2000" dirty="0" err="1"/>
              <a:t>softmax</a:t>
            </a:r>
            <a:r>
              <a:rPr lang="en-US" sz="2000" dirty="0"/>
              <a:t>, we turn it to linear and use the logits.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ind out how many stomachs a cow has in this blog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4" y="724619"/>
            <a:ext cx="8091578" cy="47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045527" y="1209963"/>
            <a:ext cx="1052946" cy="23090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881417" y="4253344"/>
            <a:ext cx="1149927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7468" y="3990107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Lecture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94181" y="4434746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852675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 maps (</a:t>
            </a:r>
            <a:r>
              <a:rPr lang="en-US" dirty="0" err="1"/>
              <a:t>cont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pic>
        <p:nvPicPr>
          <p:cNvPr id="29698" name="Picture 2" descr="https://media.licdn.com/dms/image/C5612AQFvbW6HBGFbow/article-inline_image-shrink_1500_2232/0?e=1556755200&amp;v=beta&amp;t=4puox6_bz3Sp5OFVh5MVoNRH0xSOVIh9T7TVneTf9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9" y="1143001"/>
            <a:ext cx="10512661" cy="465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717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 maps (</a:t>
            </a:r>
            <a:r>
              <a:rPr lang="en-US" dirty="0" err="1"/>
              <a:t>cont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25070" y="5743235"/>
            <a:ext cx="10372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Source Serif Pro" charset="0"/>
              </a:rPr>
              <a:t>[1]: </a:t>
            </a:r>
            <a:r>
              <a:rPr lang="en-US" dirty="0">
                <a:latin typeface="Source Serif Pro" charset="0"/>
                <a:hlinkClick r:id="rId3"/>
              </a:rPr>
              <a:t>Deep Inside Convolutional Networks: Visualising Image Classification Models and Saliency Maps</a:t>
            </a:r>
            <a:endParaRPr lang="en-US" dirty="0">
              <a:latin typeface="Source Serif Pro" charset="0"/>
            </a:endParaRPr>
          </a:p>
          <a:p>
            <a:pPr fontAlgn="base"/>
            <a:r>
              <a:rPr lang="en-US" dirty="0">
                <a:latin typeface="Source Serif Pro" charset="0"/>
              </a:rPr>
              <a:t>[2]: </a:t>
            </a:r>
            <a:r>
              <a:rPr lang="en-US" dirty="0">
                <a:latin typeface="Source Serif Pro" charset="0"/>
                <a:hlinkClick r:id="rId4"/>
              </a:rPr>
              <a:t>Attention-based Extraction of Structured Information from Street View Imagery</a:t>
            </a:r>
            <a:endParaRPr lang="en-US" dirty="0">
              <a:latin typeface="Source Serif Pro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5070" y="1234025"/>
            <a:ext cx="10717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What do we do with color images? </a:t>
            </a:r>
          </a:p>
          <a:p>
            <a:pPr fontAlgn="base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 the saliency map for each channel and either take the max or average or use all 3 channels. </a:t>
            </a:r>
          </a:p>
        </p:txBody>
      </p:sp>
      <p:pic>
        <p:nvPicPr>
          <p:cNvPr id="30722" name="Picture 2" descr="igure 2. From left to right: original images, raw saliency maps, smo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76" y="2300788"/>
            <a:ext cx="3442447" cy="34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s://upload.wikimedia.org/wikipedia/commons/thumb/1/1a/Saliencymap_example.jpg/476px-Saliencymap_examp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76" y="2834188"/>
            <a:ext cx="45339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415925"/>
            <a:ext cx="101854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5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Field, dilated CNNs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88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6360" y="1324342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3996941" y="5803352"/>
            <a:ext cx="580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Set: Few hundred images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84744" y="1324342"/>
            <a:ext cx="7489535" cy="4479010"/>
            <a:chOff x="3684744" y="1015061"/>
            <a:chExt cx="7489535" cy="4479010"/>
          </a:xfrm>
        </p:grpSpPr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98450" y="2966585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44517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55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028053" y="1145618"/>
            <a:ext cx="10135894" cy="4479010"/>
            <a:chOff x="708331" y="1131376"/>
            <a:chExt cx="10956985" cy="5005953"/>
          </a:xfrm>
        </p:grpSpPr>
        <p:sp>
          <p:nvSpPr>
            <p:cNvPr id="5" name="Rectangle 4"/>
            <p:cNvSpPr/>
            <p:nvPr/>
          </p:nvSpPr>
          <p:spPr>
            <a:xfrm>
              <a:off x="708331" y="1131376"/>
              <a:ext cx="2732294" cy="50059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66" y="1131376"/>
              <a:ext cx="8096250" cy="50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3684744" y="5723035"/>
            <a:ext cx="56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Enough training data. ImageNet approximate 1.2M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43" y="1290205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716533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42" y="4103488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517" y="2541722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TAKES TOO LONG</a:t>
            </a:r>
          </a:p>
        </p:txBody>
      </p:sp>
    </p:spTree>
    <p:extLst>
      <p:ext uri="{BB962C8B-B14F-4D97-AF65-F5344CB8AC3E}">
        <p14:creationId xmlns:p14="http://schemas.microsoft.com/office/powerpoint/2010/main" val="6883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</a:t>
            </a:r>
            <a:r>
              <a:rPr lang="en-US" dirty="0"/>
              <a:t>build </a:t>
            </a:r>
            <a:r>
              <a:rPr lang="en" dirty="0"/>
              <a:t>an image classifier that can be trained in a few minutes</a:t>
            </a:r>
            <a:r>
              <a:rPr lang="en-US" dirty="0"/>
              <a:t> </a:t>
            </a:r>
            <a:r>
              <a:rPr lang="en" dirty="0"/>
              <a:t>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  <a:r>
              <a:rPr lang="en-US" dirty="0"/>
              <a:t> </a:t>
            </a:r>
            <a:endParaRPr lang="en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pic>
        <p:nvPicPr>
          <p:cNvPr id="2056" name="Picture 8" descr="usinessman holding big question mark vector illustration sketch doodle hand drawn with black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05" y="2203343"/>
            <a:ext cx="4654657" cy="46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219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 rotWithShape="0">
                <a:blip r:embed="rId2"/>
                <a:stretch>
                  <a:fillRect r="-512" b="-4217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 rotWithShape="0">
                <a:blip r:embed="rId3"/>
                <a:stretch>
                  <a:fillRect l="-650" b="-2339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 rotWithShape="0">
                <a:blip r:embed="rId4"/>
                <a:stretch>
                  <a:fillRect b="-62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13;p17"/>
              <p:cNvSpPr/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Google Shape;11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blipFill rotWithShape="0">
                <a:blip r:embed="rId8"/>
                <a:stretch>
                  <a:fillRect b="-3593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oogle Shape;117;p17"/>
          <p:cNvCxnSpPr>
            <a:endCxn id="18" idx="1"/>
          </p:cNvCxnSpPr>
          <p:nvPr/>
        </p:nvCxnSpPr>
        <p:spPr>
          <a:xfrm>
            <a:off x="2869287" y="4800154"/>
            <a:ext cx="1361079" cy="1289264"/>
          </a:xfrm>
          <a:prstGeom prst="curvedConnector3">
            <a:avLst>
              <a:gd name="adj1" fmla="val -2515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9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10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50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</a:t>
            </a:r>
            <a:r>
              <a:rPr lang="en" b="1" dirty="0"/>
              <a:t>an image classifier </a:t>
            </a:r>
            <a:r>
              <a:rPr lang="en" dirty="0"/>
              <a:t>that can be </a:t>
            </a:r>
            <a:r>
              <a:rPr lang="en" b="1" dirty="0"/>
              <a:t>trained in </a:t>
            </a:r>
            <a:r>
              <a:rPr lang="en" dirty="0"/>
              <a:t>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b="1" dirty="0">
                <a:solidFill>
                  <a:schemeClr val="accent2">
                    <a:lumMod val="75000"/>
                  </a:schemeClr>
                </a:solidFill>
              </a:rPr>
              <a:t>Main Idea: </a:t>
            </a:r>
            <a:r>
              <a:rPr lang="en" dirty="0"/>
              <a:t>earlier layers of a network learn low level features, which can be adapted to new domains by changing weights at later and fully-connected layers.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b="1" dirty="0">
                <a:solidFill>
                  <a:schemeClr val="accent2">
                    <a:lumMod val="75000"/>
                  </a:schemeClr>
                </a:solidFill>
              </a:rPr>
              <a:t>Example: </a:t>
            </a:r>
            <a:r>
              <a:rPr lang="en" dirty="0"/>
              <a:t>use Image</a:t>
            </a:r>
            <a:r>
              <a:rPr lang="en-US" dirty="0"/>
              <a:t>N</a:t>
            </a:r>
            <a:r>
              <a:rPr lang="en" dirty="0"/>
              <a:t>et trained with </a:t>
            </a:r>
            <a:r>
              <a:rPr lang="en-US" dirty="0"/>
              <a:t>any sophisticated huge network</a:t>
            </a:r>
            <a:r>
              <a:rPr lang="en" dirty="0"/>
              <a:t>. Then retrain it on a few image</a:t>
            </a:r>
            <a:r>
              <a:rPr lang="en-US" dirty="0"/>
              <a:t>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19" y="5326880"/>
            <a:ext cx="3561181" cy="14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1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  <p:pic>
        <p:nvPicPr>
          <p:cNvPr id="3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367"/>
            <a:ext cx="6046333" cy="420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369" y="1968167"/>
            <a:ext cx="6100431" cy="42037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15"/>
          <p:cNvSpPr txBox="1"/>
          <p:nvPr/>
        </p:nvSpPr>
        <p:spPr>
          <a:xfrm>
            <a:off x="4026800" y="110567"/>
            <a:ext cx="79620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Hotdog or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NotHotDog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https://youtu.be/ACmydtFDTGs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(offensive language and tropes alert)</a:t>
            </a:r>
          </a:p>
          <a:p>
            <a:br>
              <a:rPr lang="en-US" sz="2400" dirty="0"/>
            </a:b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8700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045527" y="1209963"/>
            <a:ext cx="1052946" cy="23090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881417" y="4253344"/>
            <a:ext cx="1149927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7468" y="3990107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Lecture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94181" y="4434746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Homework</a:t>
            </a:r>
          </a:p>
        </p:txBody>
      </p:sp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C3C4660E-A0DE-0A4A-86FA-88F6E1C1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722376"/>
            <a:ext cx="8077200" cy="47244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B6A26B-6701-634F-9930-EB403FB6CBB4}"/>
              </a:ext>
            </a:extLst>
          </p:cNvPr>
          <p:cNvSpPr/>
          <p:nvPr/>
        </p:nvSpPr>
        <p:spPr>
          <a:xfrm>
            <a:off x="4035089" y="1212051"/>
            <a:ext cx="1052946" cy="23090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E54984-3C02-0648-AB72-46163090B672}"/>
              </a:ext>
            </a:extLst>
          </p:cNvPr>
          <p:cNvSpPr/>
          <p:nvPr/>
        </p:nvSpPr>
        <p:spPr>
          <a:xfrm>
            <a:off x="4870979" y="4255432"/>
            <a:ext cx="1149927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99FB3A-5255-7745-A3F5-CF0C7891BF49}"/>
              </a:ext>
            </a:extLst>
          </p:cNvPr>
          <p:cNvSpPr/>
          <p:nvPr/>
        </p:nvSpPr>
        <p:spPr>
          <a:xfrm>
            <a:off x="7037030" y="3992195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Lecture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7B1D9A-C815-8B4D-9A13-7D20A56ADB14}"/>
              </a:ext>
            </a:extLst>
          </p:cNvPr>
          <p:cNvSpPr/>
          <p:nvPr/>
        </p:nvSpPr>
        <p:spPr>
          <a:xfrm>
            <a:off x="3083743" y="4436834"/>
            <a:ext cx="1477819" cy="2632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1974890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-US" sz="2400" dirty="0"/>
              <a:t>• train on a big "</a:t>
            </a:r>
            <a:r>
              <a:rPr lang="en-US" sz="2400" b="1" dirty="0"/>
              <a:t>source</a:t>
            </a:r>
            <a:r>
              <a:rPr lang="en-US" sz="2400" dirty="0"/>
              <a:t>" data set, with a big model, on one particular downstream tasks (say classification). Do it once and save the parameters. This is called a </a:t>
            </a:r>
            <a:r>
              <a:rPr lang="en-US" sz="2400" b="1" dirty="0"/>
              <a:t>pre-trained model</a:t>
            </a:r>
            <a:r>
              <a:rPr lang="en-US" sz="2400" dirty="0"/>
              <a:t>.</a:t>
            </a:r>
          </a:p>
          <a:p>
            <a:r>
              <a:rPr lang="en-US" sz="2400" dirty="0"/>
              <a:t>• use these parameters for other smaller "</a:t>
            </a:r>
            <a:r>
              <a:rPr lang="en-US" sz="2400" b="1" dirty="0"/>
              <a:t>target </a:t>
            </a:r>
            <a:r>
              <a:rPr lang="en-US" sz="2400" dirty="0"/>
              <a:t>" datasets, say, for classification on new images (possibly different </a:t>
            </a:r>
            <a:r>
              <a:rPr lang="en-US" sz="2400" b="1" dirty="0"/>
              <a:t>domain</a:t>
            </a:r>
            <a:r>
              <a:rPr lang="en-US" sz="2400" dirty="0"/>
              <a:t>, or training distribution), or for image segmentation on old images (new </a:t>
            </a:r>
            <a:r>
              <a:rPr lang="en-US" sz="2400" b="1" dirty="0"/>
              <a:t>task</a:t>
            </a:r>
            <a:r>
              <a:rPr lang="en-US" sz="2400" dirty="0"/>
              <a:t>), or new images (new task and new domain).</a:t>
            </a:r>
          </a:p>
          <a:p>
            <a:r>
              <a:rPr lang="en-US" sz="2400" dirty="0"/>
              <a:t>• less helpful if you have a large target dataset with many labels.</a:t>
            </a:r>
          </a:p>
          <a:p>
            <a:r>
              <a:rPr lang="en-US" sz="2400" dirty="0"/>
              <a:t>• will fail if source domain (where you trained big model) has nothing in common with target domain (that you want to train on smaller data set).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3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C3ADD4-679D-41C8-8DB5-A731FFF6E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4" y="1345375"/>
            <a:ext cx="1909429" cy="475589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2A5F0-897A-430D-A7A6-667CCD3EE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99" y="1218134"/>
            <a:ext cx="7360766" cy="50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: Fine-tuning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851155" y="1434629"/>
            <a:ext cx="7767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Up to now we have frozen the entire convolutional base.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Remember that earlier layers learn highly generic feature maps (edges, colors, textures).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Later layers learn abstract concepts (dog’s ear).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To particularize the model to our task, its often worth tuning the later layers as well.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D52F19-78AF-48AE-9F4B-FA09E9F49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553" y="981614"/>
            <a:ext cx="1742158" cy="57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: Fine-tuning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171254"/>
            <a:ext cx="452961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General Idea: Train different layers at different rates.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Each "earlier" layer or layer group (the color-coded layers in the image) can be trained at 3x-10x smaller learning rate than the next "later" one.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• One could even train the entire network again this way until we overfit and then step back some epochs.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D61FD1D3-0BBA-4C8D-990C-AEE74763B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13" y="2192493"/>
            <a:ext cx="6900187" cy="29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40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Cool Transfer learning application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/>
              <a:t>NVIDIA Video </a:t>
            </a:r>
            <a:r>
              <a:rPr lang="es-CL" err="1"/>
              <a:t>to</a:t>
            </a:r>
            <a:r>
              <a:rPr lang="es-CL"/>
              <a:t> Video </a:t>
            </a:r>
            <a:r>
              <a:rPr lang="es-CL" err="1"/>
              <a:t>Synthesis</a:t>
            </a:r>
            <a:r>
              <a:rPr lang="es-CL"/>
              <a:t> - 2018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5538" name="Picture 2" descr="pose.gif">
            <a:extLst>
              <a:ext uri="{FF2B5EF4-FFF2-40B4-BE49-F238E27FC236}">
                <a16:creationId xmlns:a16="http://schemas.microsoft.com/office/drawing/2014/main" id="{2324F5C9-6F59-4ED3-96C3-14CD28452B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65" y="1443275"/>
            <a:ext cx="8373069" cy="48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438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Mask</a:t>
            </a:r>
            <a:r>
              <a:rPr lang="es-CL"/>
              <a:t>- RCNN - 2017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MaskRCNNcut">
            <a:hlinkClick r:id="" action="ppaction://media"/>
            <a:extLst>
              <a:ext uri="{FF2B5EF4-FFF2-40B4-BE49-F238E27FC236}">
                <a16:creationId xmlns:a16="http://schemas.microsoft.com/office/drawing/2014/main" id="{9141FD2D-4B8E-4D82-B3F6-4392C3BDC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375" y="1395167"/>
            <a:ext cx="8636841" cy="48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3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Training CNNs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Saliency maps  - more graphics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Transfer Learning. - AC295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Segmentation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A bit of history and SOTA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89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first piece of research proposing something similar to a Convolutional Neural Network was authored by </a:t>
            </a:r>
            <a:r>
              <a:rPr lang="en-US" sz="2400" dirty="0" err="1"/>
              <a:t>Kunihiko</a:t>
            </a:r>
            <a:r>
              <a:rPr lang="en-US" sz="2400" dirty="0"/>
              <a:t> Fukushima in 1980, and was called the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NeoCognitron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Fukushima applied the </a:t>
            </a:r>
            <a:r>
              <a:rPr lang="en-US" sz="2400" dirty="0" err="1"/>
              <a:t>NeoCognitron</a:t>
            </a:r>
            <a:r>
              <a:rPr lang="en-US" sz="24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Backpropagation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/>
              <a:t>published in French by Yann </a:t>
            </a:r>
            <a:r>
              <a:rPr lang="en-US" sz="2000" dirty="0" err="1"/>
              <a:t>LeCun</a:t>
            </a:r>
            <a:r>
              <a:rPr lang="en-US" sz="20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TDNN by </a:t>
            </a:r>
            <a:r>
              <a:rPr lang="en-US" sz="2000" dirty="0" err="1"/>
              <a:t>Waiber</a:t>
            </a:r>
            <a:r>
              <a:rPr lang="en-US" sz="2000" dirty="0"/>
              <a:t> et al., 1989 -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Convolutional-like</a:t>
            </a:r>
            <a:r>
              <a:rPr lang="en-US" sz="2000" dirty="0"/>
              <a:t>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Backpropagation applied to handwritten zip code recognition by </a:t>
            </a:r>
            <a:r>
              <a:rPr lang="en-US" sz="2000" dirty="0" err="1"/>
              <a:t>LeCun</a:t>
            </a:r>
            <a:r>
              <a:rPr lang="en-US" sz="2000" dirty="0"/>
              <a:t> et al., 1989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87D17-7B30-4720-8F0F-8AA06FC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16FBD-309B-41C9-AAC0-402EF5302BCE}"/>
              </a:ext>
            </a:extLst>
          </p:cNvPr>
          <p:cNvSpPr txBox="1"/>
          <p:nvPr/>
        </p:nvSpPr>
        <p:spPr>
          <a:xfrm>
            <a:off x="879927" y="5982569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FDE421-FB76-4705-AA04-DF1D2DEB4899}"/>
              </a:ext>
            </a:extLst>
          </p:cNvPr>
          <p:cNvCxnSpPr/>
          <p:nvPr/>
        </p:nvCxnSpPr>
        <p:spPr>
          <a:xfrm>
            <a:off x="424259" y="5912876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88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6C9ED-EED9-4A22-8E10-0F8BD147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2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3511" y="4421066"/>
            <a:ext cx="6119003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3D93C-AC49-48C4-A51D-D2D340E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 b="3134"/>
          <a:stretch/>
        </p:blipFill>
        <p:spPr>
          <a:xfrm>
            <a:off x="8571220" y="131240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66CF0D-7C02-4068-BC82-AA64B9C62BC9}"/>
              </a:ext>
            </a:extLst>
          </p:cNvPr>
          <p:cNvSpPr txBox="1"/>
          <p:nvPr/>
        </p:nvSpPr>
        <p:spPr>
          <a:xfrm>
            <a:off x="9144000" y="2912409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157990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1F7EEBC-1244-4CA0-849C-37CD6E0D7C06}"/>
              </a:ext>
            </a:extLst>
          </p:cNvPr>
          <p:cNvSpPr txBox="1">
            <a:spLocks/>
          </p:cNvSpPr>
          <p:nvPr/>
        </p:nvSpPr>
        <p:spPr>
          <a:xfrm>
            <a:off x="1152542" y="681722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Input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(size=32X32,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channels=3)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6FF3146-FB06-4FEA-AA29-929CED84D304}"/>
              </a:ext>
            </a:extLst>
          </p:cNvPr>
          <p:cNvSpPr txBox="1">
            <a:spLocks/>
          </p:cNvSpPr>
          <p:nvPr/>
        </p:nvSpPr>
        <p:spPr>
          <a:xfrm>
            <a:off x="9095959" y="679448"/>
            <a:ext cx="1861393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Output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(size=32X32)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6B3A345-74B0-4584-AB29-6B80B35EBD85}"/>
              </a:ext>
            </a:extLst>
          </p:cNvPr>
          <p:cNvGrpSpPr/>
          <p:nvPr/>
        </p:nvGrpSpPr>
        <p:grpSpPr>
          <a:xfrm>
            <a:off x="674526" y="2035914"/>
            <a:ext cx="10249770" cy="3335494"/>
            <a:chOff x="674526" y="2035914"/>
            <a:chExt cx="10249770" cy="333549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8BDF3F7-1396-45D7-8A0D-73A875F2DCC9}"/>
                </a:ext>
              </a:extLst>
            </p:cNvPr>
            <p:cNvGrpSpPr/>
            <p:nvPr/>
          </p:nvGrpSpPr>
          <p:grpSpPr>
            <a:xfrm>
              <a:off x="8583756" y="2449235"/>
              <a:ext cx="2340540" cy="2333427"/>
              <a:chOff x="8499420" y="2389453"/>
              <a:chExt cx="2340540" cy="2333427"/>
            </a:xfrm>
            <a:solidFill>
              <a:schemeClr val="bg1">
                <a:lumMod val="65000"/>
              </a:schemeClr>
            </a:solidFill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EF4EBBA-914E-417F-8A15-10A4B0625FA2}"/>
                  </a:ext>
                </a:extLst>
              </p:cNvPr>
              <p:cNvSpPr/>
              <p:nvPr/>
            </p:nvSpPr>
            <p:spPr>
              <a:xfrm>
                <a:off x="8499420" y="2393862"/>
                <a:ext cx="2340540" cy="2329018"/>
              </a:xfrm>
              <a:prstGeom prst="rect">
                <a:avLst/>
              </a:prstGeom>
              <a:grpFill/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extrusionH="762000"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56F830B-B636-4F8D-B4EE-CF80FC0C0364}"/>
                  </a:ext>
                </a:extLst>
              </p:cNvPr>
              <p:cNvSpPr/>
              <p:nvPr/>
            </p:nvSpPr>
            <p:spPr>
              <a:xfrm>
                <a:off x="8532266" y="2389453"/>
                <a:ext cx="191191" cy="217810"/>
              </a:xfrm>
              <a:prstGeom prst="rect">
                <a:avLst/>
              </a:prstGeom>
              <a:grpFill/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052468D-F13F-4D37-9767-4CC4FC142FE4}"/>
                </a:ext>
              </a:extLst>
            </p:cNvPr>
            <p:cNvSpPr/>
            <p:nvPr/>
          </p:nvSpPr>
          <p:spPr>
            <a:xfrm>
              <a:off x="1534406" y="2037113"/>
              <a:ext cx="2534068" cy="2580598"/>
            </a:xfrm>
            <a:prstGeom prst="rect">
              <a:avLst/>
            </a:prstGeom>
            <a:solidFill>
              <a:srgbClr val="61BBF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CDC313C-C615-4FE6-B2A2-9342E4B8A7B6}"/>
                </a:ext>
              </a:extLst>
            </p:cNvPr>
            <p:cNvSpPr/>
            <p:nvPr/>
          </p:nvSpPr>
          <p:spPr>
            <a:xfrm>
              <a:off x="1560236" y="2035914"/>
              <a:ext cx="819509" cy="958248"/>
            </a:xfrm>
            <a:prstGeom prst="rect">
              <a:avLst/>
            </a:prstGeom>
            <a:solidFill>
              <a:srgbClr val="0070C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6C76587-D55A-4027-B940-EEC252AD48A9}"/>
                </a:ext>
              </a:extLst>
            </p:cNvPr>
            <p:cNvSpPr/>
            <p:nvPr/>
          </p:nvSpPr>
          <p:spPr>
            <a:xfrm>
              <a:off x="1126712" y="2415153"/>
              <a:ext cx="2534068" cy="2580598"/>
            </a:xfrm>
            <a:prstGeom prst="rect">
              <a:avLst/>
            </a:prstGeom>
            <a:solidFill>
              <a:srgbClr val="C4E59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15B46D6-DD59-4C4A-BFF7-180797F7DE35}"/>
                </a:ext>
              </a:extLst>
            </p:cNvPr>
            <p:cNvSpPr/>
            <p:nvPr/>
          </p:nvSpPr>
          <p:spPr>
            <a:xfrm>
              <a:off x="1152542" y="2413954"/>
              <a:ext cx="819509" cy="958248"/>
            </a:xfrm>
            <a:prstGeom prst="rect">
              <a:avLst/>
            </a:prstGeom>
            <a:solidFill>
              <a:srgbClr val="92D05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55D5B71-E90A-48D6-BAFF-CB4C6CC5B78A}"/>
                </a:ext>
              </a:extLst>
            </p:cNvPr>
            <p:cNvGrpSpPr/>
            <p:nvPr/>
          </p:nvGrpSpPr>
          <p:grpSpPr>
            <a:xfrm>
              <a:off x="5656584" y="3484818"/>
              <a:ext cx="1124063" cy="1409556"/>
              <a:chOff x="4656113" y="4554542"/>
              <a:chExt cx="1124063" cy="140955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56113" y="4832233"/>
                <a:ext cx="819509" cy="958248"/>
              </a:xfrm>
              <a:prstGeom prst="rect">
                <a:avLst/>
              </a:prstGeom>
              <a:solidFill>
                <a:srgbClr val="FF0000"/>
              </a:solidFill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extrusionH="2286000"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7569A39-46F7-47C6-8A98-D30653E0E8F3}"/>
                  </a:ext>
                </a:extLst>
              </p:cNvPr>
              <p:cNvGrpSpPr/>
              <p:nvPr/>
            </p:nvGrpSpPr>
            <p:grpSpPr>
              <a:xfrm>
                <a:off x="4735033" y="4685673"/>
                <a:ext cx="906921" cy="1278425"/>
                <a:chOff x="4742121" y="4671497"/>
                <a:chExt cx="906921" cy="1278425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9E9AE50B-D43D-4FBA-82D8-07B85815E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42121" y="4671497"/>
                  <a:ext cx="906921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A257EC3-90C1-44B5-B161-2228ACA74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0776" y="4671497"/>
                  <a:ext cx="8266" cy="127842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D533261-9747-4E33-923A-39B8B9EC82B5}"/>
                  </a:ext>
                </a:extLst>
              </p:cNvPr>
              <p:cNvGrpSpPr/>
              <p:nvPr/>
            </p:nvGrpSpPr>
            <p:grpSpPr>
              <a:xfrm>
                <a:off x="4873255" y="4554542"/>
                <a:ext cx="906921" cy="1278425"/>
                <a:chOff x="4720855" y="4692763"/>
                <a:chExt cx="906921" cy="1278425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48BDBFE7-FB7A-4378-A965-375403E1D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855" y="4692763"/>
                  <a:ext cx="906921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994C9B-B10C-429B-B770-6D0FB66C97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9510" y="4692763"/>
                  <a:ext cx="8266" cy="127842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8335A1-3DFC-4122-B1D9-83EA8AA5FFD0}"/>
                </a:ext>
              </a:extLst>
            </p:cNvPr>
            <p:cNvSpPr/>
            <p:nvPr/>
          </p:nvSpPr>
          <p:spPr>
            <a:xfrm>
              <a:off x="674526" y="2790810"/>
              <a:ext cx="2534068" cy="2580598"/>
            </a:xfrm>
            <a:prstGeom prst="rect">
              <a:avLst/>
            </a:prstGeom>
            <a:solidFill>
              <a:srgbClr val="FF7979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BC8578-87D7-4288-AD31-A8A28C56DD05}"/>
                </a:ext>
              </a:extLst>
            </p:cNvPr>
            <p:cNvSpPr/>
            <p:nvPr/>
          </p:nvSpPr>
          <p:spPr>
            <a:xfrm>
              <a:off x="714897" y="2779452"/>
              <a:ext cx="819509" cy="958248"/>
            </a:xfrm>
            <a:prstGeom prst="rect">
              <a:avLst/>
            </a:prstGeom>
            <a:solidFill>
              <a:srgbClr val="FF000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2256788" y="5339916"/>
            <a:ext cx="843860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Karla" pitchFamily="2" charset="0"/>
              </a:rPr>
              <a:t>How many parameters does the layer have?</a:t>
            </a:r>
          </a:p>
          <a:p>
            <a:pPr marL="0" indent="0" algn="ctr">
              <a:buNone/>
            </a:pPr>
            <a:r>
              <a:rPr lang="en-US" sz="1800" dirty="0" err="1">
                <a:latin typeface="Karla" pitchFamily="2" charset="0"/>
              </a:rPr>
              <a:t>n_filter</a:t>
            </a:r>
            <a:r>
              <a:rPr lang="en-US" sz="1800" dirty="0">
                <a:latin typeface="Karla" pitchFamily="2" charset="0"/>
              </a:rPr>
              <a:t>  x </a:t>
            </a:r>
            <a:r>
              <a:rPr lang="en-US" sz="1800" dirty="0" err="1">
                <a:latin typeface="Karla" pitchFamily="2" charset="0"/>
              </a:rPr>
              <a:t>filter_volume</a:t>
            </a:r>
            <a:r>
              <a:rPr lang="en-US" sz="1800" dirty="0">
                <a:latin typeface="Karla" pitchFamily="2" charset="0"/>
              </a:rPr>
              <a:t> + biases = total number of params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1 x (3 x 3 x 3) + 1 =  28</a:t>
            </a: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D70553B8-735E-4BA8-B834-B2E73D5D299D}"/>
              </a:ext>
            </a:extLst>
          </p:cNvPr>
          <p:cNvSpPr txBox="1">
            <a:spLocks/>
          </p:cNvSpPr>
          <p:nvPr/>
        </p:nvSpPr>
        <p:spPr>
          <a:xfrm>
            <a:off x="4877336" y="690081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1 Filter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(size=3x3X3,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stride = 1,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padding = same)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0534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03476-9532-4CDA-9F8A-913B72318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334" r="242" b="770"/>
          <a:stretch/>
        </p:blipFill>
        <p:spPr>
          <a:xfrm>
            <a:off x="1607526" y="2421175"/>
            <a:ext cx="9422424" cy="3536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1.2 million high-resolution (227x227x3) images in the ImageNet 2010 contest;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1000 different classes, NN with 60 million parameters to optimize (~ 255 MB);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Uses </a:t>
            </a:r>
            <a:r>
              <a:rPr lang="en-US" sz="2000" dirty="0" err="1">
                <a:latin typeface="Karla" pitchFamily="2" charset="0"/>
              </a:rPr>
              <a:t>ReLu</a:t>
            </a:r>
            <a:r>
              <a:rPr lang="en-US" sz="2000" dirty="0">
                <a:latin typeface="Karla" pitchFamily="2" charset="0"/>
              </a:rPr>
              <a:t> activation functions; GPUs for training, 12 layers.</a:t>
            </a:r>
            <a:endParaRPr lang="en-US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973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Matthew </a:t>
            </a:r>
            <a:r>
              <a:rPr lang="en-US" sz="2400" dirty="0" err="1"/>
              <a:t>Zeiler</a:t>
            </a:r>
            <a:r>
              <a:rPr lang="en-US" sz="2400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Paper presented a visualization technique named Deconvolutional Network, which helps to examine different feature activations and their relation to the input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04CE9-841F-4862-B512-5E00290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2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>
                <a:solidFill>
                  <a:srgbClr val="C00000"/>
                </a:solidFill>
              </a:rPr>
              <a:t>Simonyan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Zisserman</a:t>
            </a:r>
            <a:r>
              <a:rPr lang="en-US" sz="2400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Simplicity and depth as main points</a:t>
            </a:r>
            <a:r>
              <a:rPr lang="en-US" sz="2400" dirty="0"/>
              <a:t>. Used </a:t>
            </a:r>
            <a:r>
              <a:rPr lang="en-US" sz="2400" b="1" dirty="0"/>
              <a:t>3x3 filters exclusively </a:t>
            </a:r>
            <a:r>
              <a:rPr lang="en-US" sz="2400" dirty="0"/>
              <a:t>and 2x2 </a:t>
            </a:r>
            <a:r>
              <a:rPr lang="en-US" sz="2400" dirty="0" err="1"/>
              <a:t>MaxPool</a:t>
            </a:r>
            <a:r>
              <a:rPr lang="en-US" sz="2400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</a:t>
            </a:r>
            <a:r>
              <a:rPr lang="en-US" sz="2400" i="1" dirty="0"/>
              <a:t>two to three weeks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Still used as of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9EED5-DE8F-4934-8335-A69DF07B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856478" y="3297028"/>
            <a:ext cx="5716431" cy="3418630"/>
            <a:chOff x="3684744" y="1015061"/>
            <a:chExt cx="7489535" cy="4479010"/>
          </a:xfrm>
        </p:grpSpPr>
        <p:pic>
          <p:nvPicPr>
            <p:cNvPr id="8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02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87DDB6F-66D0-4139-A9A1-6EA08074A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690" r="374" b="740"/>
          <a:stretch/>
        </p:blipFill>
        <p:spPr>
          <a:xfrm>
            <a:off x="1531531" y="2359185"/>
            <a:ext cx="9498419" cy="38714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ImageNet Challenge 2014; 16 or 19 layers; 138 million parameters (~ 522 MB).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Convolutional layers use ‘same’ padding and stride s=1.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Max-pooling layers use a filter size f=2 and </a:t>
            </a:r>
            <a:r>
              <a:rPr lang="en-US" sz="2000" dirty="0" err="1">
                <a:latin typeface="Karla" pitchFamily="2" charset="0"/>
              </a:rPr>
              <a:t>strie</a:t>
            </a:r>
            <a:r>
              <a:rPr lang="en-US" sz="2000" dirty="0">
                <a:latin typeface="Karla" pitchFamily="2" charset="0"/>
              </a:rPr>
              <a:t> s=2.</a:t>
            </a:r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10229290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motivation behind inception networks is to use more than a singe type of convolution layer at each layer.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Use 1 x 1,3 x 3,5 x convolutional layers, and max-pooling layers in parallel.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All modules use same convolution.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Basic implementation: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83861F-0C16-452F-B246-E9F5F6D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42" y="2892189"/>
            <a:ext cx="8585488" cy="33418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SOTA 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97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Use 1 x 1 convolutions that reduce the size of the channel dimension.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number of channels can vary from the input to the output..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FA005-DF7E-465A-8001-2501B153F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"/>
          <a:stretch/>
        </p:blipFill>
        <p:spPr>
          <a:xfrm>
            <a:off x="2738716" y="2051408"/>
            <a:ext cx="7032220" cy="41473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SOTA 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958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245" y="315280"/>
            <a:ext cx="1032953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Inception (</a:t>
            </a:r>
            <a:r>
              <a:rPr lang="en-US" sz="4000" b="1" dirty="0" err="1"/>
              <a:t>GoogLeNet</a:t>
            </a:r>
            <a:r>
              <a:rPr lang="en-US" sz="4000" b="1" dirty="0"/>
              <a:t>)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inception network is formed by concatenating other inception modules.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It includes several </a:t>
            </a:r>
            <a:r>
              <a:rPr lang="en-US" sz="2000" dirty="0" err="1">
                <a:latin typeface="Karla" pitchFamily="2" charset="0"/>
              </a:rPr>
              <a:t>softmax</a:t>
            </a:r>
            <a:r>
              <a:rPr lang="en-US" sz="2000" dirty="0">
                <a:latin typeface="Karla" pitchFamily="2" charset="0"/>
              </a:rPr>
              <a:t> output units to enforce regularization.</a:t>
            </a:r>
            <a:endParaRPr lang="en-US" sz="1600" dirty="0"/>
          </a:p>
        </p:txBody>
      </p:sp>
      <p:pic>
        <p:nvPicPr>
          <p:cNvPr id="6146" name="Picture 2" descr="https://miro.medium.com/max/5176/1*ZFPOSAted10TPd3hBQU8i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131"/>
            <a:ext cx="20966678" cy="469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74636 -0.0277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1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 NEED TO GO DEEPER In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501" y="1562582"/>
            <a:ext cx="7538910" cy="425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861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78</a:t>
            </a:fld>
            <a:endParaRPr lang="en-US"/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2130061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347981"/>
            <a:ext cx="9370570" cy="15079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284368"/>
            <a:ext cx="9464325" cy="25594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292" y="978110"/>
            <a:ext cx="93388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Residual nets appeared in 2016 to train very deep NN (100 or more layers).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Their architecture uses ‘residual blocks’.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Plain network structure: </a:t>
            </a:r>
          </a:p>
          <a:p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349292" y="3931187"/>
            <a:ext cx="9338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Residual network block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30464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F8D1CF-56E4-4DEC-9F7F-303CB88D4DBE}"/>
              </a:ext>
            </a:extLst>
          </p:cNvPr>
          <p:cNvSpPr/>
          <p:nvPr/>
        </p:nvSpPr>
        <p:spPr>
          <a:xfrm>
            <a:off x="2096061" y="3550678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275A12-00A9-4C66-A567-B81B48A9B444}"/>
              </a:ext>
            </a:extLst>
          </p:cNvPr>
          <p:cNvSpPr/>
          <p:nvPr/>
        </p:nvSpPr>
        <p:spPr>
          <a:xfrm>
            <a:off x="2818651" y="3517448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C79120-7379-4980-AD84-1B91075749AF}"/>
              </a:ext>
            </a:extLst>
          </p:cNvPr>
          <p:cNvSpPr/>
          <p:nvPr/>
        </p:nvSpPr>
        <p:spPr>
          <a:xfrm>
            <a:off x="4149037" y="3568325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B450D2-2213-4091-9F52-7D11487873A3}"/>
              </a:ext>
            </a:extLst>
          </p:cNvPr>
          <p:cNvSpPr/>
          <p:nvPr/>
        </p:nvSpPr>
        <p:spPr>
          <a:xfrm>
            <a:off x="4822575" y="3541775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D7E10F-D246-49D0-AD9B-B9C7A48F9CDB}"/>
              </a:ext>
            </a:extLst>
          </p:cNvPr>
          <p:cNvCxnSpPr>
            <a:cxnSpLocks/>
          </p:cNvCxnSpPr>
          <p:nvPr/>
        </p:nvCxnSpPr>
        <p:spPr>
          <a:xfrm flipH="1" flipV="1">
            <a:off x="2360338" y="4311027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H="1" flipV="1">
            <a:off x="3386271" y="4093739"/>
            <a:ext cx="19567" cy="9589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348823" y="4017806"/>
            <a:ext cx="80837" cy="10220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057506" y="4023153"/>
            <a:ext cx="768542" cy="9907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13467808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78" y="3746424"/>
            <a:ext cx="7119579" cy="2711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43" y="1466813"/>
            <a:ext cx="7045378" cy="11272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2745" y="2743906"/>
            <a:ext cx="10169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idea is to allow the network to become deeper without increasing the training 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52745" y="838355"/>
            <a:ext cx="702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residual network stacks blocks sequentially </a:t>
            </a:r>
          </a:p>
        </p:txBody>
      </p:sp>
    </p:spTree>
    <p:extLst>
      <p:ext uri="{BB962C8B-B14F-4D97-AF65-F5344CB8AC3E}">
        <p14:creationId xmlns:p14="http://schemas.microsoft.com/office/powerpoint/2010/main" val="14005638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Residual networks implement blocks with convolutional layers that use ‘same’ padding option (even when max-pooling). </a:t>
            </a:r>
          </a:p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– This allows the block to learn the identity function. </a:t>
            </a:r>
          </a:p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􏰀  The designer may want to reduce the size of features and use ‘valid’ padding. </a:t>
            </a:r>
          </a:p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– In such case, the shortcut path can implement a new set of convolutional layers that reduces the size appropriately. </a:t>
            </a:r>
          </a:p>
          <a:p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08" y="3370526"/>
            <a:ext cx="9882734" cy="348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52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73815" y="-2412025"/>
            <a:ext cx="5215819" cy="120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940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5">
            <a:extLst>
              <a:ext uri="{FF2B5EF4-FFF2-40B4-BE49-F238E27FC236}">
                <a16:creationId xmlns:a16="http://schemas.microsoft.com/office/drawing/2014/main" id="{C4522B2A-E0DE-4C67-8A50-1F9F748F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00" y="3701776"/>
            <a:ext cx="4656334" cy="197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SOTA Deep Models: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F24066F-8A65-4191-BCFB-D0FD0E49910C}"/>
              </a:ext>
            </a:extLst>
          </p:cNvPr>
          <p:cNvGrpSpPr/>
          <p:nvPr/>
        </p:nvGrpSpPr>
        <p:grpSpPr>
          <a:xfrm>
            <a:off x="6629622" y="5443072"/>
            <a:ext cx="4773786" cy="542042"/>
            <a:chOff x="5551513" y="5426487"/>
            <a:chExt cx="5868489" cy="54204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C145C6-BF46-46DD-A125-4488A8001A63}"/>
                </a:ext>
              </a:extLst>
            </p:cNvPr>
            <p:cNvSpPr/>
            <p:nvPr/>
          </p:nvSpPr>
          <p:spPr>
            <a:xfrm>
              <a:off x="5551513" y="5426487"/>
              <a:ext cx="2130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8</a:t>
              </a:r>
              <a:r>
                <a:rPr lang="en-US" sz="1400" dirty="0">
                  <a:latin typeface="Karla" pitchFamily="2" charset="0"/>
                </a:rPr>
                <a:t>x8x3</a:t>
              </a:r>
            </a:p>
            <a:p>
              <a:r>
                <a:rPr lang="en-US" sz="1400" b="1" dirty="0">
                  <a:latin typeface="Karla" pitchFamily="2" charset="0"/>
                </a:rPr>
                <a:t>Filter: 1</a:t>
              </a:r>
              <a:r>
                <a:rPr lang="en-US" sz="1400" dirty="0">
                  <a:latin typeface="Karla" pitchFamily="2" charset="0"/>
                </a:rPr>
                <a:t>x1x3x256</a:t>
              </a:r>
              <a:endParaRPr lang="en-US" sz="14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524654A-A643-42CE-A9A6-7217EC04709D}"/>
                </a:ext>
              </a:extLst>
            </p:cNvPr>
            <p:cNvSpPr/>
            <p:nvPr/>
          </p:nvSpPr>
          <p:spPr>
            <a:xfrm>
              <a:off x="9429660" y="5445309"/>
              <a:ext cx="1990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8x8x256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25E4CC44-7748-4911-8042-80E25543D4A5}"/>
              </a:ext>
            </a:extLst>
          </p:cNvPr>
          <p:cNvGrpSpPr/>
          <p:nvPr/>
        </p:nvGrpSpPr>
        <p:grpSpPr>
          <a:xfrm>
            <a:off x="159769" y="1076776"/>
            <a:ext cx="5627924" cy="5579568"/>
            <a:chOff x="204467" y="1160634"/>
            <a:chExt cx="5627924" cy="55795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24CA1F-63AD-4F22-9E65-AE8C132E7B1D}"/>
                </a:ext>
              </a:extLst>
            </p:cNvPr>
            <p:cNvSpPr/>
            <p:nvPr/>
          </p:nvSpPr>
          <p:spPr>
            <a:xfrm>
              <a:off x="1506058" y="1160634"/>
              <a:ext cx="29338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Karla" pitchFamily="2" charset="0"/>
                </a:rPr>
                <a:t>Standard Convolution 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300F00-5A71-40CE-B8A7-02C692663047}"/>
                </a:ext>
              </a:extLst>
            </p:cNvPr>
            <p:cNvSpPr/>
            <p:nvPr/>
          </p:nvSpPr>
          <p:spPr>
            <a:xfrm>
              <a:off x="600715" y="5816872"/>
              <a:ext cx="481672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br>
                <a:rPr lang="en-US" dirty="0">
                  <a:latin typeface="Karla" pitchFamily="2" charset="0"/>
                </a:rPr>
              </a:br>
              <a:r>
                <a:rPr lang="en-US" b="1" dirty="0">
                  <a:latin typeface="Karla" pitchFamily="2" charset="0"/>
                </a:rPr>
                <a:t>MACs:     </a:t>
              </a:r>
              <a:r>
                <a:rPr lang="en-US" dirty="0">
                  <a:latin typeface="Karla" pitchFamily="2" charset="0"/>
                </a:rPr>
                <a:t>(5x5)x3x256x(12x12) ~ </a:t>
              </a:r>
              <a:r>
                <a:rPr lang="en-US" b="1" dirty="0">
                  <a:latin typeface="Karla" pitchFamily="2" charset="0"/>
                </a:rPr>
                <a:t>2.8M</a:t>
              </a:r>
            </a:p>
            <a:p>
              <a:pPr algn="ctr"/>
              <a:r>
                <a:rPr lang="en-US" b="1" dirty="0">
                  <a:latin typeface="Karla" pitchFamily="2" charset="0"/>
                </a:rPr>
                <a:t>Parameters: </a:t>
              </a:r>
              <a:r>
                <a:rPr lang="en-US" dirty="0">
                  <a:latin typeface="Karla" pitchFamily="2" charset="0"/>
                </a:rPr>
                <a:t>(5x5x3)x256 + 256 ~ </a:t>
              </a:r>
              <a:r>
                <a:rPr lang="en-US" b="1" dirty="0">
                  <a:latin typeface="Karla" pitchFamily="2" charset="0"/>
                </a:rPr>
                <a:t>20K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E19200-A47E-4839-B889-46981A377875}"/>
                </a:ext>
              </a:extLst>
            </p:cNvPr>
            <p:cNvSpPr/>
            <p:nvPr/>
          </p:nvSpPr>
          <p:spPr>
            <a:xfrm>
              <a:off x="204467" y="1579292"/>
              <a:ext cx="56279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Karla" pitchFamily="2" charset="0"/>
                </a:rPr>
                <a:t>Filters and combines inputs into a new set of outputs in one step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15753C0-C810-454D-8D0F-73F8501DCB96}"/>
              </a:ext>
            </a:extLst>
          </p:cNvPr>
          <p:cNvSpPr/>
          <p:nvPr/>
        </p:nvSpPr>
        <p:spPr>
          <a:xfrm>
            <a:off x="6479527" y="1064076"/>
            <a:ext cx="5211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Karla" pitchFamily="2" charset="0"/>
              </a:rPr>
              <a:t>Depth-Wise Separable Convolution (DW)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F96E4C-ABFD-4F37-BF02-31264A55F2EA}"/>
              </a:ext>
            </a:extLst>
          </p:cNvPr>
          <p:cNvSpPr/>
          <p:nvPr/>
        </p:nvSpPr>
        <p:spPr>
          <a:xfrm>
            <a:off x="6443273" y="5771745"/>
            <a:ext cx="51927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dirty="0">
                <a:latin typeface="Karla" pitchFamily="2" charset="0"/>
              </a:rPr>
            </a:br>
            <a:r>
              <a:rPr lang="en-US" b="1" dirty="0">
                <a:latin typeface="Karla" pitchFamily="2" charset="0"/>
              </a:rPr>
              <a:t>MACs: </a:t>
            </a:r>
            <a:r>
              <a:rPr lang="en-US" dirty="0">
                <a:latin typeface="Karla" pitchFamily="2" charset="0"/>
              </a:rPr>
              <a:t>(5x5)x3x(12x12) + 3x256x(8x8) ~ </a:t>
            </a:r>
            <a:r>
              <a:rPr lang="en-US" b="1" dirty="0">
                <a:latin typeface="Karla" pitchFamily="2" charset="0"/>
              </a:rPr>
              <a:t>60K</a:t>
            </a:r>
          </a:p>
          <a:p>
            <a:pPr algn="ctr"/>
            <a:r>
              <a:rPr lang="en-US" b="1" dirty="0">
                <a:latin typeface="Karla" pitchFamily="2" charset="0"/>
              </a:rPr>
              <a:t>Parameters: </a:t>
            </a:r>
            <a:r>
              <a:rPr lang="en-US" dirty="0">
                <a:latin typeface="Karla" pitchFamily="2" charset="0"/>
              </a:rPr>
              <a:t>(5x5x3 + 3) + (1x1x3x256+256) ~ </a:t>
            </a:r>
            <a:r>
              <a:rPr lang="en-US" b="1" dirty="0">
                <a:latin typeface="Karla" pitchFamily="2" charset="0"/>
              </a:rPr>
              <a:t>1K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9249F13E-FD72-4648-AC11-D6AA4FE0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38" y="1696657"/>
            <a:ext cx="4754459" cy="16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A37F62F1-8BCD-4B91-B519-038A94715CE5}"/>
              </a:ext>
            </a:extLst>
          </p:cNvPr>
          <p:cNvGrpSpPr/>
          <p:nvPr/>
        </p:nvGrpSpPr>
        <p:grpSpPr>
          <a:xfrm>
            <a:off x="6621863" y="3182905"/>
            <a:ext cx="4875387" cy="567898"/>
            <a:chOff x="5551513" y="5331009"/>
            <a:chExt cx="5993386" cy="56789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ED52E6-2DEF-4E2C-8262-E69963DFA7A7}"/>
                </a:ext>
              </a:extLst>
            </p:cNvPr>
            <p:cNvSpPr/>
            <p:nvPr/>
          </p:nvSpPr>
          <p:spPr>
            <a:xfrm>
              <a:off x="9554558" y="5331009"/>
              <a:ext cx="19903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8x8x3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8EE8473-EC71-4CAF-9E17-898301979A6C}"/>
                </a:ext>
              </a:extLst>
            </p:cNvPr>
            <p:cNvSpPr/>
            <p:nvPr/>
          </p:nvSpPr>
          <p:spPr>
            <a:xfrm>
              <a:off x="5551513" y="5375687"/>
              <a:ext cx="2130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</a:t>
              </a:r>
              <a:r>
                <a:rPr lang="en-US" sz="1400" dirty="0">
                  <a:latin typeface="Karla" pitchFamily="2" charset="0"/>
                </a:rPr>
                <a:t>12x12x3</a:t>
              </a:r>
            </a:p>
            <a:p>
              <a:r>
                <a:rPr lang="en-US" sz="1400" b="1" dirty="0">
                  <a:latin typeface="Karla" pitchFamily="2" charset="0"/>
                </a:rPr>
                <a:t>Filter: </a:t>
              </a:r>
              <a:r>
                <a:rPr lang="en-US" sz="1400" dirty="0">
                  <a:latin typeface="Karla" pitchFamily="2" charset="0"/>
                </a:rPr>
                <a:t>5x5x3</a:t>
              </a:r>
              <a:endParaRPr lang="en-US" sz="1400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FFEFFB4-6559-4B7E-8CDA-E37CC06A768F}"/>
              </a:ext>
            </a:extLst>
          </p:cNvPr>
          <p:cNvGrpSpPr/>
          <p:nvPr/>
        </p:nvGrpSpPr>
        <p:grpSpPr>
          <a:xfrm>
            <a:off x="518365" y="2876227"/>
            <a:ext cx="4921938" cy="2329039"/>
            <a:chOff x="505665" y="2774498"/>
            <a:chExt cx="4921938" cy="2329039"/>
          </a:xfrm>
        </p:grpSpPr>
        <p:pic>
          <p:nvPicPr>
            <p:cNvPr id="97" name="Picture 13">
              <a:extLst>
                <a:ext uri="{FF2B5EF4-FFF2-40B4-BE49-F238E27FC236}">
                  <a16:creationId xmlns:a16="http://schemas.microsoft.com/office/drawing/2014/main" id="{AE01F2E6-8F62-4607-82B8-3AE17355C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65" y="2774498"/>
              <a:ext cx="4921938" cy="1894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93B5268-EA08-4549-B703-7B5A25814EA9}"/>
                </a:ext>
              </a:extLst>
            </p:cNvPr>
            <p:cNvSpPr/>
            <p:nvPr/>
          </p:nvSpPr>
          <p:spPr>
            <a:xfrm>
              <a:off x="593166" y="4561495"/>
              <a:ext cx="17331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</a:t>
              </a:r>
              <a:r>
                <a:rPr lang="en-US" sz="1400" dirty="0">
                  <a:latin typeface="Karla" pitchFamily="2" charset="0"/>
                </a:rPr>
                <a:t>12x12x3</a:t>
              </a:r>
            </a:p>
            <a:p>
              <a:r>
                <a:rPr lang="en-US" sz="1400" b="1" dirty="0">
                  <a:latin typeface="Karla" pitchFamily="2" charset="0"/>
                </a:rPr>
                <a:t>Filter: </a:t>
              </a:r>
              <a:r>
                <a:rPr lang="en-US" sz="1400" dirty="0">
                  <a:latin typeface="Karla" pitchFamily="2" charset="0"/>
                </a:rPr>
                <a:t>5x5x3x256</a:t>
              </a:r>
              <a:endParaRPr lang="en-US" sz="14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F3BE46-CE24-4AA4-BC4E-0629536CFEEF}"/>
                </a:ext>
              </a:extLst>
            </p:cNvPr>
            <p:cNvSpPr/>
            <p:nvPr/>
          </p:nvSpPr>
          <p:spPr>
            <a:xfrm>
              <a:off x="3747887" y="4580317"/>
              <a:ext cx="16190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8x8x256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1BE470-AA5D-40AD-959E-EA3C635B1703}"/>
              </a:ext>
            </a:extLst>
          </p:cNvPr>
          <p:cNvSpPr/>
          <p:nvPr/>
        </p:nvSpPr>
        <p:spPr>
          <a:xfrm>
            <a:off x="6227483" y="1494496"/>
            <a:ext cx="57476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Karla" pitchFamily="2" charset="0"/>
              </a:rPr>
              <a:t>It combines a depth wise convolution and a pointwise convolution</a:t>
            </a:r>
          </a:p>
          <a:p>
            <a:br>
              <a:rPr lang="en-US" sz="1600" i="1" dirty="0">
                <a:solidFill>
                  <a:srgbClr val="000000"/>
                </a:solidFill>
                <a:latin typeface="Karla" pitchFamily="2" charset="0"/>
              </a:rPr>
            </a:br>
            <a:endParaRPr lang="en-US" sz="1600" i="1" dirty="0">
              <a:solidFill>
                <a:srgbClr val="000000"/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51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SOTA Deep Models: </a:t>
            </a:r>
            <a:r>
              <a:rPr lang="en-US" dirty="0" err="1"/>
              <a:t>DenseNets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8320">
            <a:off x="2660409" y="1844947"/>
            <a:ext cx="7652590" cy="5534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292" y="978110"/>
            <a:ext cx="11493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Goal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allow maximum information (and gradient) flow → connect every layer directly with each other.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DenseNets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exploit the potential of the network through feature reuse → no need to learn redundant feature maps.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DenseNets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layers are very narrow (e.g. 12 filters), and they just add a small set of new feature-maps.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217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SOTA Deep Models: </a:t>
            </a:r>
            <a:r>
              <a:rPr lang="en-US" dirty="0" err="1"/>
              <a:t>DenseNets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9292" y="978110"/>
                <a:ext cx="11493416" cy="2917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80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DenseNets do not sum the output feature maps of the layer with the incoming feature maps but concatenate them: </a:t>
                </a: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…, 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𝑙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180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imensions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of the feature maps remains constant within a block, but the number of filters changes between them →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growth rate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</a:t>
                </a: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𝑙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]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[0]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𝑙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−1)</m:t>
                      </m:r>
                    </m:oMath>
                  </m:oMathPara>
                </a14:m>
                <a:b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2" y="978110"/>
                <a:ext cx="11493416" cy="2917915"/>
              </a:xfrm>
              <a:prstGeom prst="rect">
                <a:avLst/>
              </a:prstGeom>
              <a:blipFill rotWithShape="0">
                <a:blip r:embed="rId2"/>
                <a:stretch>
                  <a:fillRect l="-689" t="-1670" r="-848" b="-1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3741118"/>
            <a:ext cx="12192000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753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2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3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4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7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8"/>
              </a:rPr>
              <a:t>https://arxiv.org/abs/1709.01507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581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topics start today on Transfer Learning : </a:t>
            </a:r>
          </a:p>
          <a:p>
            <a:r>
              <a:rPr lang="en-US" dirty="0"/>
              <a:t>	4:30pm @ MD 115 </a:t>
            </a:r>
          </a:p>
          <a:p>
            <a:endParaRPr lang="en-US" dirty="0"/>
          </a:p>
          <a:p>
            <a:r>
              <a:rPr lang="en-US" b="1" dirty="0"/>
              <a:t>Next Week:</a:t>
            </a:r>
          </a:p>
          <a:p>
            <a:r>
              <a:rPr lang="en-US" dirty="0"/>
              <a:t>	Segmentation </a:t>
            </a:r>
            <a:r>
              <a:rPr lang="mr-IN" dirty="0"/>
              <a:t>–</a:t>
            </a:r>
            <a:r>
              <a:rPr lang="en-US" dirty="0"/>
              <a:t> </a:t>
            </a:r>
          </a:p>
          <a:p>
            <a:r>
              <a:rPr lang="en-US" dirty="0"/>
              <a:t>	Autoencoders </a:t>
            </a:r>
          </a:p>
          <a:p>
            <a:r>
              <a:rPr lang="en-US" dirty="0"/>
              <a:t>	Start of RNNs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25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415600" y="114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GB"/>
              <a:t>Advanced Sec. 2: Object Detection and Semantic Segmentation</a:t>
            </a:r>
            <a:endParaRPr b="1"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415600" y="1006433"/>
            <a:ext cx="6714000" cy="513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23323">
              <a:buClr>
                <a:schemeClr val="dk1"/>
              </a:buClr>
              <a:buSzPts val="1400"/>
            </a:pPr>
            <a:r>
              <a:rPr lang="en-GB" sz="1867" b="1">
                <a:solidFill>
                  <a:schemeClr val="dk1"/>
                </a:solidFill>
              </a:rPr>
              <a:t>IMAGE CLASSIFICATION</a:t>
            </a:r>
            <a:br>
              <a:rPr lang="en-GB" sz="1867" b="1">
                <a:solidFill>
                  <a:schemeClr val="dk1"/>
                </a:solidFill>
              </a:rPr>
            </a:br>
            <a:r>
              <a:rPr lang="en-GB" sz="1867" u="sng">
                <a:solidFill>
                  <a:schemeClr val="dk1"/>
                </a:solidFill>
              </a:rPr>
              <a:t>assigning 1 single label</a:t>
            </a:r>
            <a:r>
              <a:rPr lang="en-GB" sz="1867">
                <a:solidFill>
                  <a:schemeClr val="dk1"/>
                </a:solidFill>
              </a:rPr>
              <a:t> to the</a:t>
            </a:r>
            <a:r>
              <a:rPr lang="en-GB" sz="1867" b="1">
                <a:solidFill>
                  <a:schemeClr val="dk1"/>
                </a:solidFill>
              </a:rPr>
              <a:t> entire picture </a:t>
            </a:r>
            <a:r>
              <a:rPr lang="en-GB" sz="1867">
                <a:solidFill>
                  <a:schemeClr val="dk1"/>
                </a:solidFill>
              </a:rPr>
              <a:t>= Easy!</a:t>
            </a:r>
            <a:endParaRPr sz="1867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Algorithms.: VGG/Resnet/Densenet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423323">
              <a:buClr>
                <a:schemeClr val="dk1"/>
              </a:buClr>
              <a:buSzPts val="1400"/>
            </a:pPr>
            <a:r>
              <a:rPr lang="en-GB" sz="1867" b="1">
                <a:solidFill>
                  <a:schemeClr val="dk1"/>
                </a:solidFill>
              </a:rPr>
              <a:t>OBJECT DETECTION</a:t>
            </a:r>
            <a:br>
              <a:rPr lang="en-GB" sz="1867" b="1">
                <a:solidFill>
                  <a:schemeClr val="dk1"/>
                </a:solidFill>
              </a:rPr>
            </a:br>
            <a:r>
              <a:rPr lang="en-GB" sz="1867" u="sng">
                <a:solidFill>
                  <a:schemeClr val="dk1"/>
                </a:solidFill>
              </a:rPr>
              <a:t>detect</a:t>
            </a:r>
            <a:r>
              <a:rPr lang="en-GB" sz="1867">
                <a:solidFill>
                  <a:schemeClr val="dk1"/>
                </a:solidFill>
              </a:rPr>
              <a:t>, </a:t>
            </a:r>
            <a:r>
              <a:rPr lang="en-GB" sz="1867" u="sng">
                <a:solidFill>
                  <a:schemeClr val="dk1"/>
                </a:solidFill>
              </a:rPr>
              <a:t>classify</a:t>
            </a:r>
            <a:r>
              <a:rPr lang="en-GB" sz="1867">
                <a:solidFill>
                  <a:schemeClr val="dk1"/>
                </a:solidFill>
              </a:rPr>
              <a:t> and </a:t>
            </a:r>
            <a:r>
              <a:rPr lang="en-GB" sz="1867" u="sng">
                <a:solidFill>
                  <a:schemeClr val="dk1"/>
                </a:solidFill>
              </a:rPr>
              <a:t>locate</a:t>
            </a:r>
            <a:r>
              <a:rPr lang="en-GB" sz="1867">
                <a:solidFill>
                  <a:schemeClr val="dk1"/>
                </a:solidFill>
              </a:rPr>
              <a:t> </a:t>
            </a:r>
            <a:r>
              <a:rPr lang="en-GB" sz="1867" b="1">
                <a:solidFill>
                  <a:schemeClr val="dk1"/>
                </a:solidFill>
              </a:rPr>
              <a:t>every object </a:t>
            </a:r>
            <a:r>
              <a:rPr lang="en-GB" sz="1867">
                <a:solidFill>
                  <a:schemeClr val="dk1"/>
                </a:solidFill>
              </a:rPr>
              <a:t>in the picture</a:t>
            </a:r>
            <a:endParaRPr sz="1867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Algorithms: R-CNN/Fast-R-CNN/Faster-R-CNN &amp; YOLO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423323">
              <a:buClr>
                <a:schemeClr val="dk1"/>
              </a:buClr>
              <a:buSzPts val="1400"/>
            </a:pPr>
            <a:r>
              <a:rPr lang="en-GB" sz="1867" b="1">
                <a:solidFill>
                  <a:schemeClr val="dk1"/>
                </a:solidFill>
              </a:rPr>
              <a:t>SEMANTIC SEGMENTATION</a:t>
            </a:r>
            <a:br>
              <a:rPr lang="en-GB" sz="1867" b="1">
                <a:solidFill>
                  <a:schemeClr val="dk1"/>
                </a:solidFill>
              </a:rPr>
            </a:br>
            <a:r>
              <a:rPr lang="en-GB" sz="1867" u="sng">
                <a:solidFill>
                  <a:schemeClr val="dk1"/>
                </a:solidFill>
              </a:rPr>
              <a:t>assigning a meaningful label</a:t>
            </a:r>
            <a:r>
              <a:rPr lang="en-GB" sz="1867">
                <a:solidFill>
                  <a:schemeClr val="dk1"/>
                </a:solidFill>
              </a:rPr>
              <a:t> to </a:t>
            </a:r>
            <a:r>
              <a:rPr lang="en-GB" sz="1867" b="1">
                <a:solidFill>
                  <a:schemeClr val="dk1"/>
                </a:solidFill>
              </a:rPr>
              <a:t>every pixel </a:t>
            </a:r>
            <a:r>
              <a:rPr lang="en-GB" sz="1867">
                <a:solidFill>
                  <a:schemeClr val="dk1"/>
                </a:solidFill>
              </a:rPr>
              <a:t>in the image</a:t>
            </a:r>
            <a:endParaRPr sz="1867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Algorithms: FCN &amp; U-NET</a:t>
            </a:r>
            <a:endParaRPr sz="1867">
              <a:solidFill>
                <a:schemeClr val="dk1"/>
              </a:solidFill>
            </a:endParaRPr>
          </a:p>
          <a:p>
            <a:pPr indent="0">
              <a:spcBef>
                <a:spcPts val="800"/>
              </a:spcBef>
              <a:spcAft>
                <a:spcPts val="800"/>
              </a:spcAft>
              <a:buNone/>
            </a:pPr>
            <a:endParaRPr sz="1867"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11121644" y="6245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88</a:t>
            </a:fld>
            <a:endParaRPr/>
          </a:p>
        </p:txBody>
      </p:sp>
      <p:pic>
        <p:nvPicPr>
          <p:cNvPr id="105" name="Google Shape;105;p24" title="YOLO in New Yor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967" y="2234668"/>
            <a:ext cx="3080167" cy="23114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0"/>
              </a:srgbClr>
            </a:outerShdw>
          </a:effectLst>
        </p:spPr>
      </p:pic>
      <p:sp>
        <p:nvSpPr>
          <p:cNvPr id="106" name="Google Shape;106;p24"/>
          <p:cNvSpPr txBox="1"/>
          <p:nvPr/>
        </p:nvSpPr>
        <p:spPr>
          <a:xfrm>
            <a:off x="9760267" y="1288767"/>
            <a:ext cx="2136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 b="1"/>
              <a:t>DOG</a:t>
            </a:r>
            <a:endParaRPr sz="1333"/>
          </a:p>
        </p:txBody>
      </p:sp>
      <p:sp>
        <p:nvSpPr>
          <p:cNvPr id="107" name="Google Shape;107;p24"/>
          <p:cNvSpPr/>
          <p:nvPr/>
        </p:nvSpPr>
        <p:spPr>
          <a:xfrm>
            <a:off x="8928367" y="1362533"/>
            <a:ext cx="434800" cy="28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8" name="Google Shape;108;p24"/>
          <p:cNvPicPr preferRelativeResize="0"/>
          <p:nvPr/>
        </p:nvPicPr>
        <p:blipFill rotWithShape="1">
          <a:blip r:embed="rId5">
            <a:alphaModFix/>
          </a:blip>
          <a:srcRect l="4866" t="9240" r="4339" b="9839"/>
          <a:stretch/>
        </p:blipFill>
        <p:spPr>
          <a:xfrm>
            <a:off x="7332967" y="4674934"/>
            <a:ext cx="4183967" cy="168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2967" y="1006433"/>
            <a:ext cx="1552179" cy="109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56162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dirty="0"/>
              <a:t>You Only Look Once (YOLO) - 2016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6" name="YOLOv3-MPU2Histiv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B322B00-288A-4F99-A9A5-E3728326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532" y="1424402"/>
            <a:ext cx="8722936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787436855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cs109b_lecture10_CNN1</Template>
  <TotalTime>37092</TotalTime>
  <Words>4650</Words>
  <Application>Microsoft Office PowerPoint</Application>
  <PresentationFormat>Widescreen</PresentationFormat>
  <Paragraphs>1091</Paragraphs>
  <Slides>89</Slides>
  <Notes>55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Karla</vt:lpstr>
      <vt:lpstr>Source Serif Pro</vt:lpstr>
      <vt:lpstr>Arial</vt:lpstr>
      <vt:lpstr>Calibri</vt:lpstr>
      <vt:lpstr>Cambria Math</vt:lpstr>
      <vt:lpstr>GEC_template</vt:lpstr>
      <vt:lpstr>Lecture 11: Convolutional Neural Networks 2</vt:lpstr>
      <vt:lpstr>Outline</vt:lpstr>
      <vt:lpstr>Outline</vt:lpstr>
      <vt:lpstr>From last lecture</vt:lpstr>
      <vt:lpstr>PowerPoint Presentation</vt:lpstr>
      <vt:lpstr>PowerPoint Presentation</vt:lpstr>
      <vt:lpstr>PowerPoint Presentation</vt:lpstr>
      <vt:lpstr>Examples</vt:lpstr>
      <vt:lpstr>Examples</vt:lpstr>
      <vt:lpstr>PowerPoint Presentation</vt:lpstr>
      <vt:lpstr>PowerPoint Presentation</vt:lpstr>
      <vt:lpstr>PowerPoint Presentation</vt:lpstr>
      <vt:lpstr>Representation Learning</vt:lpstr>
      <vt:lpstr>What do CNN layers learn?</vt:lpstr>
      <vt:lpstr>PowerPoint Presentation</vt:lpstr>
      <vt:lpstr>Outline</vt:lpstr>
      <vt:lpstr>PowerPoint Presentation</vt:lpstr>
      <vt:lpstr>Outline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PowerPoint Presentation</vt:lpstr>
      <vt:lpstr>Outline</vt:lpstr>
      <vt:lpstr>Layers Receptive Field </vt:lpstr>
      <vt:lpstr>Layers Receptive Field </vt:lpstr>
      <vt:lpstr>Layers Receptive Field </vt:lpstr>
      <vt:lpstr>Layers Receptive Field  </vt:lpstr>
      <vt:lpstr>Layers Receptive Field</vt:lpstr>
      <vt:lpstr>Layers Receptive Field</vt:lpstr>
      <vt:lpstr>Layer’s Receptive Field </vt:lpstr>
      <vt:lpstr>Layer’s Receptive Field </vt:lpstr>
      <vt:lpstr>Layers Receptive Field</vt:lpstr>
      <vt:lpstr>Dilated CNNs</vt:lpstr>
      <vt:lpstr>Dilated CNNs</vt:lpstr>
      <vt:lpstr>Outline</vt:lpstr>
      <vt:lpstr>Saliency maps (cont)</vt:lpstr>
      <vt:lpstr>Saliency maps (cont)</vt:lpstr>
      <vt:lpstr>Salience maps (cont)</vt:lpstr>
      <vt:lpstr>Salience maps (cont)</vt:lpstr>
      <vt:lpstr>Salience maps (cont)</vt:lpstr>
      <vt:lpstr>Salience maps (cont)</vt:lpstr>
      <vt:lpstr>PowerPoint Presentation</vt:lpstr>
      <vt:lpstr>Outline</vt:lpstr>
      <vt:lpstr>Classify Rarest Animals </vt:lpstr>
      <vt:lpstr>Classify Cats, Dogs, Chinchillas etc</vt:lpstr>
      <vt:lpstr>Transfer Learning To The Rescue</vt:lpstr>
      <vt:lpstr>Basic idea of  Transfer Learning</vt:lpstr>
      <vt:lpstr>Transfer Learning To The Rescue</vt:lpstr>
      <vt:lpstr>PowerPoint Presentation</vt:lpstr>
      <vt:lpstr>Transfer Learning (cont)</vt:lpstr>
      <vt:lpstr>Transfer Learning (cont)</vt:lpstr>
      <vt:lpstr>Transfer Learning: Fine-tuning </vt:lpstr>
      <vt:lpstr>Transfer Learning: Fine-tuning </vt:lpstr>
      <vt:lpstr>Cool Transfer learning application</vt:lpstr>
      <vt:lpstr>Latest events on Image Recognition</vt:lpstr>
      <vt:lpstr>Outline</vt:lpstr>
      <vt:lpstr>Initial ideas</vt:lpstr>
      <vt:lpstr>LeNet</vt:lpstr>
      <vt:lpstr>AlexNet</vt:lpstr>
      <vt:lpstr>AlexNet</vt:lpstr>
      <vt:lpstr>ZFNet</vt:lpstr>
      <vt:lpstr>VGG</vt:lpstr>
      <vt:lpstr>VGG</vt:lpstr>
      <vt:lpstr>SOTA Deep Models: Inception (GoogLeNet)   </vt:lpstr>
      <vt:lpstr>SOTA Deep Models: Inception (GoogLeNet)   </vt:lpstr>
      <vt:lpstr>PowerPoint Presentation</vt:lpstr>
      <vt:lpstr>PowerPoint Presentation</vt:lpstr>
      <vt:lpstr>ResNet</vt:lpstr>
      <vt:lpstr>ResNet</vt:lpstr>
      <vt:lpstr>ResNet</vt:lpstr>
      <vt:lpstr>ResNet</vt:lpstr>
      <vt:lpstr>ResNet</vt:lpstr>
      <vt:lpstr>SOTA Deep Models: MobileNet</vt:lpstr>
      <vt:lpstr>SOTA Deep Models: DenseNets</vt:lpstr>
      <vt:lpstr>SOTA Deep Models: DenseNets</vt:lpstr>
      <vt:lpstr>Beyond</vt:lpstr>
      <vt:lpstr>What’s next</vt:lpstr>
      <vt:lpstr>Advanced Sec. 2: Object Detection and Semantic Segmentation</vt:lpstr>
      <vt:lpstr>Latest events on Image Recognition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Wu Zhenwei</cp:lastModifiedBy>
  <cp:revision>763</cp:revision>
  <cp:lastPrinted>2019-02-27T18:04:53Z</cp:lastPrinted>
  <dcterms:created xsi:type="dcterms:W3CDTF">2018-09-10T00:54:50Z</dcterms:created>
  <dcterms:modified xsi:type="dcterms:W3CDTF">2020-03-04T19:46:43Z</dcterms:modified>
</cp:coreProperties>
</file>